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81" r:id="rId2"/>
    <p:sldId id="256" r:id="rId3"/>
    <p:sldId id="257" r:id="rId4"/>
    <p:sldId id="258" r:id="rId5"/>
    <p:sldId id="262" r:id="rId6"/>
    <p:sldId id="261" r:id="rId7"/>
    <p:sldId id="260" r:id="rId8"/>
    <p:sldId id="263" r:id="rId9"/>
    <p:sldId id="264" r:id="rId10"/>
    <p:sldId id="265" r:id="rId11"/>
    <p:sldId id="269" r:id="rId12"/>
    <p:sldId id="268" r:id="rId13"/>
    <p:sldId id="278" r:id="rId14"/>
    <p:sldId id="279" r:id="rId15"/>
    <p:sldId id="271" r:id="rId16"/>
    <p:sldId id="275" r:id="rId17"/>
    <p:sldId id="273" r:id="rId18"/>
    <p:sldId id="276" r:id="rId19"/>
    <p:sldId id="280" r:id="rId20"/>
    <p:sldId id="270" r:id="rId2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6" d="100"/>
          <a:sy n="86" d="100"/>
        </p:scale>
        <p:origin x="-792" y="1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zitiv titlu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u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o-RO" smtClean="0"/>
              <a:t>Faceți clic pentru a edita stilul de titlu Coordonator</a:t>
            </a:r>
            <a:endParaRPr kumimoji="0" lang="en-US"/>
          </a:p>
        </p:txBody>
      </p:sp>
      <p:sp>
        <p:nvSpPr>
          <p:cNvPr id="17" name="Subtitlu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o-RO" smtClean="0"/>
              <a:t>Faceți clic pentru editarea stilului de subtitlu al coordonatorului</a:t>
            </a:r>
            <a:endParaRPr kumimoji="0" lang="en-US"/>
          </a:p>
        </p:txBody>
      </p:sp>
      <p:sp>
        <p:nvSpPr>
          <p:cNvPr id="30" name="Substituent dată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D08BD4-CE24-44CD-8C59-9F29EDF33DAA}" type="datetimeFigureOut">
              <a:rPr lang="en-US" smtClean="0"/>
              <a:pPr/>
              <a:t>2/25/2015</a:t>
            </a:fld>
            <a:endParaRPr lang="en-US"/>
          </a:p>
        </p:txBody>
      </p:sp>
      <p:sp>
        <p:nvSpPr>
          <p:cNvPr id="19" name="Substituent subsol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ubstituent număr diapozitiv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DB93AE-FAA5-4281-877B-031F886F054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 thruBlk="1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ext vertical și tit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o-RO" smtClean="0"/>
              <a:t>Faceți clic pentru a edita stilul de titlu Coordonator</a:t>
            </a:r>
            <a:endParaRPr kumimoji="0" lang="en-US"/>
          </a:p>
        </p:txBody>
      </p:sp>
      <p:sp>
        <p:nvSpPr>
          <p:cNvPr id="3" name="Substituent text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o-RO" smtClean="0"/>
              <a:t>Faceți clic pentru a edita stilurile de text Coordonator</a:t>
            </a:r>
          </a:p>
          <a:p>
            <a:pPr lvl="1" eaLnBrk="1" latinLnBrk="0" hangingPunct="1"/>
            <a:r>
              <a:rPr lang="ro-RO" smtClean="0"/>
              <a:t>Al doilea nivel</a:t>
            </a:r>
          </a:p>
          <a:p>
            <a:pPr lvl="2" eaLnBrk="1" latinLnBrk="0" hangingPunct="1"/>
            <a:r>
              <a:rPr lang="ro-RO" smtClean="0"/>
              <a:t>Al treilea nivel</a:t>
            </a:r>
          </a:p>
          <a:p>
            <a:pPr lvl="3" eaLnBrk="1" latinLnBrk="0" hangingPunct="1"/>
            <a:r>
              <a:rPr lang="ro-RO" smtClean="0"/>
              <a:t>Al patrulea nivel</a:t>
            </a:r>
          </a:p>
          <a:p>
            <a:pPr lvl="4" eaLnBrk="1" latinLnBrk="0" hangingPunct="1"/>
            <a:r>
              <a:rPr lang="ro-RO" smtClean="0"/>
              <a:t>Al cincilea nivel</a:t>
            </a:r>
            <a:endParaRPr kumimoji="0" lang="en-US"/>
          </a:p>
        </p:txBody>
      </p:sp>
      <p:sp>
        <p:nvSpPr>
          <p:cNvPr id="4" name="Substituent dată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D08BD4-CE24-44CD-8C59-9F29EDF33DAA}" type="datetimeFigureOut">
              <a:rPr lang="en-US" smtClean="0"/>
              <a:pPr/>
              <a:t>2/25/2015</a:t>
            </a:fld>
            <a:endParaRPr lang="en-US"/>
          </a:p>
        </p:txBody>
      </p:sp>
      <p:sp>
        <p:nvSpPr>
          <p:cNvPr id="5" name="Substituent subsol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ubstituent număr diapozitiv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DB93AE-FAA5-4281-877B-031F886F054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 thruBlk="1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lu vertical și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vertical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o-RO" smtClean="0"/>
              <a:t>Faceți clic pentru a edita stilul de titlu Coordonator</a:t>
            </a:r>
            <a:endParaRPr kumimoji="0" lang="en-US"/>
          </a:p>
        </p:txBody>
      </p:sp>
      <p:sp>
        <p:nvSpPr>
          <p:cNvPr id="3" name="Substituent text vertical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o-RO" smtClean="0"/>
              <a:t>Faceți clic pentru a edita stilurile de text Coordonator</a:t>
            </a:r>
          </a:p>
          <a:p>
            <a:pPr lvl="1" eaLnBrk="1" latinLnBrk="0" hangingPunct="1"/>
            <a:r>
              <a:rPr lang="ro-RO" smtClean="0"/>
              <a:t>Al doilea nivel</a:t>
            </a:r>
          </a:p>
          <a:p>
            <a:pPr lvl="2" eaLnBrk="1" latinLnBrk="0" hangingPunct="1"/>
            <a:r>
              <a:rPr lang="ro-RO" smtClean="0"/>
              <a:t>Al treilea nivel</a:t>
            </a:r>
          </a:p>
          <a:p>
            <a:pPr lvl="3" eaLnBrk="1" latinLnBrk="0" hangingPunct="1"/>
            <a:r>
              <a:rPr lang="ro-RO" smtClean="0"/>
              <a:t>Al patrulea nivel</a:t>
            </a:r>
          </a:p>
          <a:p>
            <a:pPr lvl="4" eaLnBrk="1" latinLnBrk="0" hangingPunct="1"/>
            <a:r>
              <a:rPr lang="ro-RO" smtClean="0"/>
              <a:t>Al cincilea nivel</a:t>
            </a:r>
            <a:endParaRPr kumimoji="0" lang="en-US"/>
          </a:p>
        </p:txBody>
      </p:sp>
      <p:sp>
        <p:nvSpPr>
          <p:cNvPr id="4" name="Substituent dată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D08BD4-CE24-44CD-8C59-9F29EDF33DAA}" type="datetimeFigureOut">
              <a:rPr lang="en-US" smtClean="0"/>
              <a:pPr/>
              <a:t>2/25/2015</a:t>
            </a:fld>
            <a:endParaRPr lang="en-US"/>
          </a:p>
        </p:txBody>
      </p:sp>
      <p:sp>
        <p:nvSpPr>
          <p:cNvPr id="5" name="Substituent subsol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ubstituent număr diapozitiv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DB93AE-FAA5-4281-877B-031F886F054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 thruBlk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u și conțin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o-RO" smtClean="0"/>
              <a:t>Faceți clic pentru a edita stilul de titlu Coordonator</a:t>
            </a:r>
            <a:endParaRPr kumimoji="0" lang="en-US"/>
          </a:p>
        </p:txBody>
      </p:sp>
      <p:sp>
        <p:nvSpPr>
          <p:cNvPr id="3" name="Substituent conținut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o-RO" smtClean="0"/>
              <a:t>Faceți clic pentru a edita stilurile de text Coordonator</a:t>
            </a:r>
          </a:p>
          <a:p>
            <a:pPr lvl="1" eaLnBrk="1" latinLnBrk="0" hangingPunct="1"/>
            <a:r>
              <a:rPr lang="ro-RO" smtClean="0"/>
              <a:t>Al doilea nivel</a:t>
            </a:r>
          </a:p>
          <a:p>
            <a:pPr lvl="2" eaLnBrk="1" latinLnBrk="0" hangingPunct="1"/>
            <a:r>
              <a:rPr lang="ro-RO" smtClean="0"/>
              <a:t>Al treilea nivel</a:t>
            </a:r>
          </a:p>
          <a:p>
            <a:pPr lvl="3" eaLnBrk="1" latinLnBrk="0" hangingPunct="1"/>
            <a:r>
              <a:rPr lang="ro-RO" smtClean="0"/>
              <a:t>Al patrulea nivel</a:t>
            </a:r>
          </a:p>
          <a:p>
            <a:pPr lvl="4" eaLnBrk="1" latinLnBrk="0" hangingPunct="1"/>
            <a:r>
              <a:rPr lang="ro-RO" smtClean="0"/>
              <a:t>Al cincilea nivel</a:t>
            </a:r>
            <a:endParaRPr kumimoji="0" lang="en-US"/>
          </a:p>
        </p:txBody>
      </p:sp>
      <p:sp>
        <p:nvSpPr>
          <p:cNvPr id="4" name="Substituent dată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D08BD4-CE24-44CD-8C59-9F29EDF33DAA}" type="datetimeFigureOut">
              <a:rPr lang="en-US" smtClean="0"/>
              <a:pPr/>
              <a:t>2/25/2015</a:t>
            </a:fld>
            <a:endParaRPr lang="en-US"/>
          </a:p>
        </p:txBody>
      </p:sp>
      <p:sp>
        <p:nvSpPr>
          <p:cNvPr id="5" name="Substituent subsol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ubstituent număr diapozitiv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DB93AE-FAA5-4281-877B-031F886F054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 thruBlk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ntet secțiun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o-RO" smtClean="0"/>
              <a:t>Faceți clic pentru a edita stilul de titlu Coordonator</a:t>
            </a:r>
            <a:endParaRPr kumimoji="0" lang="en-US"/>
          </a:p>
        </p:txBody>
      </p:sp>
      <p:sp>
        <p:nvSpPr>
          <p:cNvPr id="3" name="Substituent text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o-RO" smtClean="0"/>
              <a:t>Faceți clic pentru a edita stilurile de text Coordonator</a:t>
            </a:r>
          </a:p>
        </p:txBody>
      </p:sp>
      <p:sp>
        <p:nvSpPr>
          <p:cNvPr id="4" name="Substituent dată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D08BD4-CE24-44CD-8C59-9F29EDF33DAA}" type="datetimeFigureOut">
              <a:rPr lang="en-US" smtClean="0"/>
              <a:pPr/>
              <a:t>2/25/2015</a:t>
            </a:fld>
            <a:endParaRPr lang="en-US"/>
          </a:p>
        </p:txBody>
      </p:sp>
      <p:sp>
        <p:nvSpPr>
          <p:cNvPr id="5" name="Substituent subsol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ubstituent număr diapozitiv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DB93AE-FAA5-4281-877B-031F886F054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 thruBlk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uă tipuri de conțin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o-RO" smtClean="0"/>
              <a:t>Faceți clic pentru a edita stilul de titlu Coordonator</a:t>
            </a:r>
            <a:endParaRPr kumimoji="0" lang="en-US"/>
          </a:p>
        </p:txBody>
      </p:sp>
      <p:sp>
        <p:nvSpPr>
          <p:cNvPr id="3" name="Substituent conținut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o-RO" smtClean="0"/>
              <a:t>Faceți clic pentru a edita stilurile de text Coordonator</a:t>
            </a:r>
          </a:p>
          <a:p>
            <a:pPr lvl="1" eaLnBrk="1" latinLnBrk="0" hangingPunct="1"/>
            <a:r>
              <a:rPr lang="ro-RO" smtClean="0"/>
              <a:t>Al doilea nivel</a:t>
            </a:r>
          </a:p>
          <a:p>
            <a:pPr lvl="2" eaLnBrk="1" latinLnBrk="0" hangingPunct="1"/>
            <a:r>
              <a:rPr lang="ro-RO" smtClean="0"/>
              <a:t>Al treilea nivel</a:t>
            </a:r>
          </a:p>
          <a:p>
            <a:pPr lvl="3" eaLnBrk="1" latinLnBrk="0" hangingPunct="1"/>
            <a:r>
              <a:rPr lang="ro-RO" smtClean="0"/>
              <a:t>Al patrulea nivel</a:t>
            </a:r>
          </a:p>
          <a:p>
            <a:pPr lvl="4" eaLnBrk="1" latinLnBrk="0" hangingPunct="1"/>
            <a:r>
              <a:rPr lang="ro-RO" smtClean="0"/>
              <a:t>Al cincilea nivel</a:t>
            </a:r>
            <a:endParaRPr kumimoji="0" lang="en-US"/>
          </a:p>
        </p:txBody>
      </p:sp>
      <p:sp>
        <p:nvSpPr>
          <p:cNvPr id="4" name="Substituent conținut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o-RO" smtClean="0"/>
              <a:t>Faceți clic pentru a edita stilurile de text Coordonator</a:t>
            </a:r>
          </a:p>
          <a:p>
            <a:pPr lvl="1" eaLnBrk="1" latinLnBrk="0" hangingPunct="1"/>
            <a:r>
              <a:rPr lang="ro-RO" smtClean="0"/>
              <a:t>Al doilea nivel</a:t>
            </a:r>
          </a:p>
          <a:p>
            <a:pPr lvl="2" eaLnBrk="1" latinLnBrk="0" hangingPunct="1"/>
            <a:r>
              <a:rPr lang="ro-RO" smtClean="0"/>
              <a:t>Al treilea nivel</a:t>
            </a:r>
          </a:p>
          <a:p>
            <a:pPr lvl="3" eaLnBrk="1" latinLnBrk="0" hangingPunct="1"/>
            <a:r>
              <a:rPr lang="ro-RO" smtClean="0"/>
              <a:t>Al patrulea nivel</a:t>
            </a:r>
          </a:p>
          <a:p>
            <a:pPr lvl="4" eaLnBrk="1" latinLnBrk="0" hangingPunct="1"/>
            <a:r>
              <a:rPr lang="ro-RO" smtClean="0"/>
              <a:t>Al cincilea nivel</a:t>
            </a:r>
            <a:endParaRPr kumimoji="0" lang="en-US"/>
          </a:p>
        </p:txBody>
      </p:sp>
      <p:sp>
        <p:nvSpPr>
          <p:cNvPr id="5" name="Substituent dată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D08BD4-CE24-44CD-8C59-9F29EDF33DAA}" type="datetimeFigureOut">
              <a:rPr lang="en-US" smtClean="0"/>
              <a:pPr/>
              <a:t>2/25/2015</a:t>
            </a:fld>
            <a:endParaRPr lang="en-US"/>
          </a:p>
        </p:txBody>
      </p:sp>
      <p:sp>
        <p:nvSpPr>
          <p:cNvPr id="6" name="Substituent subsol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ubstituent număr diapozitiv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DB93AE-FAA5-4281-877B-031F886F054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 thruBlk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ț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o-RO" smtClean="0"/>
              <a:t>Faceți clic pentru a edita stilul de titlu Coordonator</a:t>
            </a:r>
            <a:endParaRPr kumimoji="0" lang="en-US"/>
          </a:p>
        </p:txBody>
      </p:sp>
      <p:sp>
        <p:nvSpPr>
          <p:cNvPr id="3" name="Substituent text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o-RO" smtClean="0"/>
              <a:t>Faceți clic pentru a edita stilurile de text Coordonator</a:t>
            </a:r>
          </a:p>
        </p:txBody>
      </p:sp>
      <p:sp>
        <p:nvSpPr>
          <p:cNvPr id="4" name="Substituent text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o-RO" smtClean="0"/>
              <a:t>Faceți clic pentru a edita stilurile de text Coordonator</a:t>
            </a:r>
          </a:p>
        </p:txBody>
      </p:sp>
      <p:sp>
        <p:nvSpPr>
          <p:cNvPr id="5" name="Substituent conținut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o-RO" smtClean="0"/>
              <a:t>Faceți clic pentru a edita stilurile de text Coordonator</a:t>
            </a:r>
          </a:p>
          <a:p>
            <a:pPr lvl="1" eaLnBrk="1" latinLnBrk="0" hangingPunct="1"/>
            <a:r>
              <a:rPr lang="ro-RO" smtClean="0"/>
              <a:t>Al doilea nivel</a:t>
            </a:r>
          </a:p>
          <a:p>
            <a:pPr lvl="2" eaLnBrk="1" latinLnBrk="0" hangingPunct="1"/>
            <a:r>
              <a:rPr lang="ro-RO" smtClean="0"/>
              <a:t>Al treilea nivel</a:t>
            </a:r>
          </a:p>
          <a:p>
            <a:pPr lvl="3" eaLnBrk="1" latinLnBrk="0" hangingPunct="1"/>
            <a:r>
              <a:rPr lang="ro-RO" smtClean="0"/>
              <a:t>Al patrulea nivel</a:t>
            </a:r>
          </a:p>
          <a:p>
            <a:pPr lvl="4" eaLnBrk="1" latinLnBrk="0" hangingPunct="1"/>
            <a:r>
              <a:rPr lang="ro-RO" smtClean="0"/>
              <a:t>Al cincilea nivel</a:t>
            </a:r>
            <a:endParaRPr kumimoji="0" lang="en-US"/>
          </a:p>
        </p:txBody>
      </p:sp>
      <p:sp>
        <p:nvSpPr>
          <p:cNvPr id="6" name="Substituent conținut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o-RO" smtClean="0"/>
              <a:t>Faceți clic pentru a edita stilurile de text Coordonator</a:t>
            </a:r>
          </a:p>
          <a:p>
            <a:pPr lvl="1" eaLnBrk="1" latinLnBrk="0" hangingPunct="1"/>
            <a:r>
              <a:rPr lang="ro-RO" smtClean="0"/>
              <a:t>Al doilea nivel</a:t>
            </a:r>
          </a:p>
          <a:p>
            <a:pPr lvl="2" eaLnBrk="1" latinLnBrk="0" hangingPunct="1"/>
            <a:r>
              <a:rPr lang="ro-RO" smtClean="0"/>
              <a:t>Al treilea nivel</a:t>
            </a:r>
          </a:p>
          <a:p>
            <a:pPr lvl="3" eaLnBrk="1" latinLnBrk="0" hangingPunct="1"/>
            <a:r>
              <a:rPr lang="ro-RO" smtClean="0"/>
              <a:t>Al patrulea nivel</a:t>
            </a:r>
          </a:p>
          <a:p>
            <a:pPr lvl="4" eaLnBrk="1" latinLnBrk="0" hangingPunct="1"/>
            <a:r>
              <a:rPr lang="ro-RO" smtClean="0"/>
              <a:t>Al cincilea nivel</a:t>
            </a:r>
            <a:endParaRPr kumimoji="0" lang="en-US"/>
          </a:p>
        </p:txBody>
      </p:sp>
      <p:sp>
        <p:nvSpPr>
          <p:cNvPr id="7" name="Substituent dată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D08BD4-CE24-44CD-8C59-9F29EDF33DAA}" type="datetimeFigureOut">
              <a:rPr lang="en-US" smtClean="0"/>
              <a:pPr/>
              <a:t>2/25/2015</a:t>
            </a:fld>
            <a:endParaRPr lang="en-US"/>
          </a:p>
        </p:txBody>
      </p:sp>
      <p:sp>
        <p:nvSpPr>
          <p:cNvPr id="8" name="Substituent subsol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ubstituent număr diapozitiv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DB93AE-FAA5-4281-877B-031F886F054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 thruBlk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Doar tit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o-RO" smtClean="0"/>
              <a:t>Faceți clic pentru a edita stilul de titlu Coordonator</a:t>
            </a:r>
            <a:endParaRPr kumimoji="0" lang="en-US"/>
          </a:p>
        </p:txBody>
      </p:sp>
      <p:sp>
        <p:nvSpPr>
          <p:cNvPr id="3" name="Substituent dată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D08BD4-CE24-44CD-8C59-9F29EDF33DAA}" type="datetimeFigureOut">
              <a:rPr lang="en-US" smtClean="0"/>
              <a:pPr/>
              <a:t>2/25/2015</a:t>
            </a:fld>
            <a:endParaRPr lang="en-US"/>
          </a:p>
        </p:txBody>
      </p:sp>
      <p:sp>
        <p:nvSpPr>
          <p:cNvPr id="4" name="Substituent subsol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ubstituent număr diapozitiv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DB93AE-FAA5-4281-877B-031F886F054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 thruBlk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Necomple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stituent dată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D08BD4-CE24-44CD-8C59-9F29EDF33DAA}" type="datetimeFigureOut">
              <a:rPr lang="en-US" smtClean="0"/>
              <a:pPr/>
              <a:t>2/25/2015</a:t>
            </a:fld>
            <a:endParaRPr lang="en-US"/>
          </a:p>
        </p:txBody>
      </p:sp>
      <p:sp>
        <p:nvSpPr>
          <p:cNvPr id="3" name="Substituent subsol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ubstituent număr diapozitiv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DB93AE-FAA5-4281-877B-031F886F054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 thruBlk="1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ținut cu legend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o-RO" smtClean="0"/>
              <a:t>Faceți clic pentru a edita stilul de titlu Coordonator</a:t>
            </a:r>
            <a:endParaRPr kumimoji="0" lang="en-US"/>
          </a:p>
        </p:txBody>
      </p:sp>
      <p:sp>
        <p:nvSpPr>
          <p:cNvPr id="3" name="Substituent text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o-RO" smtClean="0"/>
              <a:t>Faceți clic pentru a edita stilurile de text Coordonator</a:t>
            </a:r>
          </a:p>
        </p:txBody>
      </p:sp>
      <p:sp>
        <p:nvSpPr>
          <p:cNvPr id="4" name="Substituent conținut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o-RO" smtClean="0"/>
              <a:t>Faceți clic pentru a edita stilurile de text Coordonator</a:t>
            </a:r>
          </a:p>
          <a:p>
            <a:pPr lvl="1" eaLnBrk="1" latinLnBrk="0" hangingPunct="1"/>
            <a:r>
              <a:rPr lang="ro-RO" smtClean="0"/>
              <a:t>Al doilea nivel</a:t>
            </a:r>
          </a:p>
          <a:p>
            <a:pPr lvl="2" eaLnBrk="1" latinLnBrk="0" hangingPunct="1"/>
            <a:r>
              <a:rPr lang="ro-RO" smtClean="0"/>
              <a:t>Al treilea nivel</a:t>
            </a:r>
          </a:p>
          <a:p>
            <a:pPr lvl="3" eaLnBrk="1" latinLnBrk="0" hangingPunct="1"/>
            <a:r>
              <a:rPr lang="ro-RO" smtClean="0"/>
              <a:t>Al patrulea nivel</a:t>
            </a:r>
          </a:p>
          <a:p>
            <a:pPr lvl="4" eaLnBrk="1" latinLnBrk="0" hangingPunct="1"/>
            <a:r>
              <a:rPr lang="ro-RO" smtClean="0"/>
              <a:t>Al cincilea nivel</a:t>
            </a:r>
            <a:endParaRPr kumimoji="0" lang="en-US"/>
          </a:p>
        </p:txBody>
      </p:sp>
      <p:sp>
        <p:nvSpPr>
          <p:cNvPr id="5" name="Substituent dată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D08BD4-CE24-44CD-8C59-9F29EDF33DAA}" type="datetimeFigureOut">
              <a:rPr lang="en-US" smtClean="0"/>
              <a:pPr/>
              <a:t>2/25/2015</a:t>
            </a:fld>
            <a:endParaRPr lang="en-US"/>
          </a:p>
        </p:txBody>
      </p:sp>
      <p:sp>
        <p:nvSpPr>
          <p:cNvPr id="6" name="Substituent subsol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ubstituent număr diapozitiv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DB93AE-FAA5-4281-877B-031F886F054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 thruBlk="1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ine cu legend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Dreptunghi cu un colţ tăiat şi rotunjit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Triunghi drept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u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o-RO" smtClean="0"/>
              <a:t>Faceți clic pentru a edita stilul de titlu Coordonator</a:t>
            </a:r>
            <a:endParaRPr kumimoji="0" lang="en-US"/>
          </a:p>
        </p:txBody>
      </p:sp>
      <p:sp>
        <p:nvSpPr>
          <p:cNvPr id="4" name="Substituent text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o-RO" smtClean="0"/>
              <a:t>Faceți clic pentru a edita stilurile de text Coordonator</a:t>
            </a:r>
          </a:p>
        </p:txBody>
      </p:sp>
      <p:sp>
        <p:nvSpPr>
          <p:cNvPr id="5" name="Substituent dată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D08BD4-CE24-44CD-8C59-9F29EDF33DAA}" type="datetimeFigureOut">
              <a:rPr lang="en-US" smtClean="0"/>
              <a:pPr/>
              <a:t>2/25/2015</a:t>
            </a:fld>
            <a:endParaRPr lang="en-US"/>
          </a:p>
        </p:txBody>
      </p:sp>
      <p:sp>
        <p:nvSpPr>
          <p:cNvPr id="6" name="Substituent subsol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ubstituent număr diapozitiv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B5DB93AE-FAA5-4281-877B-031F886F054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Substituent imagine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o-RO" smtClean="0"/>
              <a:t>Faceți clic pe pictogramă pentru a adăuga o imagine</a:t>
            </a:r>
            <a:endParaRPr kumimoji="0" lang="en-US" dirty="0"/>
          </a:p>
        </p:txBody>
      </p:sp>
      <p:sp>
        <p:nvSpPr>
          <p:cNvPr id="10" name="Formă liberă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ormă liberă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fade thruBlk="1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rmă liberă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ormă liberă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Substituent titlu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o-RO" smtClean="0"/>
              <a:t>Faceți clic pentru a edita stilul de titlu Coordonator</a:t>
            </a:r>
            <a:endParaRPr kumimoji="0" lang="en-US"/>
          </a:p>
        </p:txBody>
      </p:sp>
      <p:sp>
        <p:nvSpPr>
          <p:cNvPr id="30" name="Substituent text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o-RO" smtClean="0"/>
              <a:t>Faceți clic pentru a edita stilurile de text Coordonator</a:t>
            </a:r>
          </a:p>
          <a:p>
            <a:pPr lvl="1" eaLnBrk="1" latinLnBrk="0" hangingPunct="1"/>
            <a:r>
              <a:rPr kumimoji="0" lang="ro-RO" smtClean="0"/>
              <a:t>Al doilea nivel</a:t>
            </a:r>
          </a:p>
          <a:p>
            <a:pPr lvl="2" eaLnBrk="1" latinLnBrk="0" hangingPunct="1"/>
            <a:r>
              <a:rPr kumimoji="0" lang="ro-RO" smtClean="0"/>
              <a:t>Al treilea nivel</a:t>
            </a:r>
          </a:p>
          <a:p>
            <a:pPr lvl="3" eaLnBrk="1" latinLnBrk="0" hangingPunct="1"/>
            <a:r>
              <a:rPr kumimoji="0" lang="ro-RO" smtClean="0"/>
              <a:t>Al patrulea nivel</a:t>
            </a:r>
          </a:p>
          <a:p>
            <a:pPr lvl="4" eaLnBrk="1" latinLnBrk="0" hangingPunct="1"/>
            <a:r>
              <a:rPr kumimoji="0" lang="ro-RO" smtClean="0"/>
              <a:t>Al cincilea nivel</a:t>
            </a:r>
            <a:endParaRPr kumimoji="0" lang="en-US"/>
          </a:p>
        </p:txBody>
      </p:sp>
      <p:sp>
        <p:nvSpPr>
          <p:cNvPr id="10" name="Substituent dată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E1D08BD4-CE24-44CD-8C59-9F29EDF33DAA}" type="datetimeFigureOut">
              <a:rPr lang="en-US" smtClean="0"/>
              <a:pPr/>
              <a:t>2/25/2015</a:t>
            </a:fld>
            <a:endParaRPr lang="en-US"/>
          </a:p>
        </p:txBody>
      </p:sp>
      <p:sp>
        <p:nvSpPr>
          <p:cNvPr id="22" name="Substituent subsol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ubstituent număr diapozitiv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5DB93AE-FAA5-4281-877B-031F886F0546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" name="Grupare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ormă liberă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ormă liberă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fade thruBlk="1"/>
  </p:transition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>
          <a:xfrm>
            <a:off x="539552" y="1196752"/>
            <a:ext cx="7772400" cy="1656184"/>
          </a:xfrm>
        </p:spPr>
        <p:txBody>
          <a:bodyPr/>
          <a:lstStyle/>
          <a:p>
            <a:pPr algn="ctr"/>
            <a:r>
              <a:rPr lang="ro-RO" sz="36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Cercul pedagogic al profesorilor de informatică din județul Dolj</a:t>
            </a:r>
            <a:br>
              <a:rPr lang="ro-RO" sz="36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o-RO" sz="3600" dirty="0">
              <a:solidFill>
                <a:schemeClr val="accent3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stituent text 2"/>
          <p:cNvSpPr>
            <a:spLocks noGrp="1"/>
          </p:cNvSpPr>
          <p:nvPr>
            <p:ph type="body" idx="1"/>
          </p:nvPr>
        </p:nvSpPr>
        <p:spPr>
          <a:xfrm>
            <a:off x="395536" y="2996952"/>
            <a:ext cx="8136904" cy="3096344"/>
          </a:xfrm>
        </p:spPr>
        <p:txBody>
          <a:bodyPr>
            <a:normAutofit/>
          </a:bodyPr>
          <a:lstStyle/>
          <a:p>
            <a:pPr algn="ctr"/>
            <a:r>
              <a:rPr lang="ro-RO" sz="3200" dirty="0" smtClean="0">
                <a:solidFill>
                  <a:schemeClr val="accent3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Instruire în societatea cunoașterii cu ajutorul </a:t>
            </a:r>
            <a:r>
              <a:rPr lang="ro-RO" sz="3200" dirty="0" err="1" smtClean="0">
                <a:solidFill>
                  <a:schemeClr val="accent3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CDȘ-urilor</a:t>
            </a:r>
            <a:endParaRPr lang="ro-RO" sz="3200" dirty="0" smtClean="0">
              <a:solidFill>
                <a:schemeClr val="accent3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o-RO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o-RO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Colegiul Național ”Nicolae Titulescu” Craiova</a:t>
            </a:r>
          </a:p>
          <a:p>
            <a:pPr algn="ctr"/>
            <a:r>
              <a:rPr lang="ro-RO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27 februarie 2015</a:t>
            </a:r>
            <a:endParaRPr lang="ro-RO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>
          <a:xfrm>
            <a:off x="0" y="642918"/>
            <a:ext cx="9358346" cy="1785918"/>
          </a:xfrm>
        </p:spPr>
        <p:txBody>
          <a:bodyPr>
            <a:noAutofit/>
          </a:bodyPr>
          <a:lstStyle/>
          <a:p>
            <a:pPr algn="ctr"/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STRUCTURA STANDARD A PROGRAMEI</a:t>
            </a:r>
            <a:br>
              <a:rPr lang="en-US" sz="3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vi-VN" sz="3600" b="1" dirty="0" smtClean="0">
                <a:latin typeface="Times New Roman" pitchFamily="18" charset="0"/>
                <a:cs typeface="Times New Roman" pitchFamily="18" charset="0"/>
              </a:rPr>
              <a:t>Pentru învăţământ preşcolar</a:t>
            </a:r>
            <a:br>
              <a:rPr lang="vi-VN" sz="3600" b="1" dirty="0" smtClean="0">
                <a:latin typeface="Times New Roman" pitchFamily="18" charset="0"/>
                <a:cs typeface="Times New Roman" pitchFamily="18" charset="0"/>
              </a:rPr>
            </a:b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stituent conținut 2"/>
          <p:cNvSpPr>
            <a:spLocks noGrp="1"/>
          </p:cNvSpPr>
          <p:nvPr>
            <p:ph idx="1"/>
          </p:nvPr>
        </p:nvSpPr>
        <p:spPr>
          <a:xfrm>
            <a:off x="500034" y="2214554"/>
            <a:ext cx="8229600" cy="4389120"/>
          </a:xfrm>
        </p:spPr>
        <p:txBody>
          <a:bodyPr>
            <a:noAutofit/>
          </a:bodyPr>
          <a:lstStyle/>
          <a:p>
            <a:pPr marL="457200" indent="-457200">
              <a:buAutoNum type="alphaLcParenR"/>
            </a:pPr>
            <a:r>
              <a:rPr lang="fr-FR" sz="40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Argument</a:t>
            </a:r>
          </a:p>
          <a:p>
            <a:pPr marL="457200" indent="-457200">
              <a:buAutoNum type="alphaLcParenR"/>
            </a:pPr>
            <a:r>
              <a:rPr lang="en-US" sz="40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Competenţe</a:t>
            </a:r>
            <a:r>
              <a:rPr lang="en-US" sz="40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generale</a:t>
            </a:r>
            <a:endParaRPr lang="en-US" sz="4000" b="1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AutoNum type="alphaLcParenR"/>
            </a:pPr>
            <a:r>
              <a:rPr lang="it-IT" sz="40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Competenţe specifice</a:t>
            </a:r>
          </a:p>
          <a:p>
            <a:pPr marL="457200" indent="-457200">
              <a:buFont typeface="+mj-lt"/>
              <a:buAutoNum type="alphaLcParenR"/>
            </a:pPr>
            <a:r>
              <a:rPr lang="en-US" sz="40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40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Activiţăţi de învăţare</a:t>
            </a:r>
            <a:endParaRPr lang="en-US" sz="4000" b="1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Font typeface="+mj-lt"/>
              <a:buAutoNum type="alphaLcParenR"/>
            </a:pPr>
            <a:r>
              <a:rPr lang="en-US" sz="40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40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Conţinuturi</a:t>
            </a:r>
            <a:endParaRPr lang="en-US" sz="4000" b="1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Font typeface="+mj-lt"/>
              <a:buAutoNum type="alphaLcParenR"/>
            </a:pPr>
            <a:r>
              <a:rPr lang="vi-VN" sz="40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Modalităţi de evaluare</a:t>
            </a:r>
            <a:endParaRPr lang="en-US" sz="4000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>
          <a:xfrm>
            <a:off x="0" y="928670"/>
            <a:ext cx="9358346" cy="1500166"/>
          </a:xfrm>
        </p:spPr>
        <p:txBody>
          <a:bodyPr>
            <a:noAutofit/>
          </a:bodyPr>
          <a:lstStyle/>
          <a:p>
            <a:pPr algn="ctr"/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STRUCTURA STANDARD A PROGRAMEI</a:t>
            </a:r>
            <a:br>
              <a:rPr lang="en-US" sz="3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atin typeface="Times New Roman" pitchFamily="18" charset="0"/>
                <a:cs typeface="Times New Roman" pitchFamily="18" charset="0"/>
              </a:rPr>
              <a:t>Pentru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atin typeface="Times New Roman" pitchFamily="18" charset="0"/>
                <a:cs typeface="Times New Roman" pitchFamily="18" charset="0"/>
              </a:rPr>
              <a:t>clasele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II-IV</a:t>
            </a:r>
            <a:r>
              <a:rPr lang="vi-VN" sz="36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vi-VN" sz="3600" b="1" dirty="0" smtClean="0">
                <a:latin typeface="Times New Roman" pitchFamily="18" charset="0"/>
                <a:cs typeface="Times New Roman" pitchFamily="18" charset="0"/>
              </a:rPr>
            </a:b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stituent conținut 2"/>
          <p:cNvSpPr>
            <a:spLocks noGrp="1"/>
          </p:cNvSpPr>
          <p:nvPr>
            <p:ph idx="1"/>
          </p:nvPr>
        </p:nvSpPr>
        <p:spPr>
          <a:xfrm>
            <a:off x="500034" y="2000240"/>
            <a:ext cx="8229600" cy="4857760"/>
          </a:xfrm>
        </p:spPr>
        <p:txBody>
          <a:bodyPr>
            <a:noAutofit/>
          </a:bodyPr>
          <a:lstStyle/>
          <a:p>
            <a:pPr marL="457200" indent="-457200">
              <a:buAutoNum type="alphaLcParenR"/>
            </a:pPr>
            <a:r>
              <a:rPr lang="fr-FR" sz="40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sz="3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Argument</a:t>
            </a:r>
          </a:p>
          <a:p>
            <a:pPr marL="457200" indent="-457200">
              <a:buAutoNum type="alphaLcParenR"/>
            </a:pPr>
            <a:r>
              <a:rPr lang="en-US" sz="3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3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Obiectiv cadru</a:t>
            </a:r>
            <a:endParaRPr lang="en-US" sz="3800" b="1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AutoNum type="alphaLcParenR"/>
            </a:pPr>
            <a:r>
              <a:rPr lang="it-IT" sz="3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s-ES" sz="3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Obiectiv transcurricular</a:t>
            </a:r>
            <a:endParaRPr lang="it-IT" sz="3800" b="1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Font typeface="+mj-lt"/>
              <a:buAutoNum type="alphaLcParenR"/>
            </a:pPr>
            <a:r>
              <a:rPr lang="en-US" sz="3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3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Obiective specifice</a:t>
            </a:r>
            <a:endParaRPr lang="en-US" sz="3800" b="1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Font typeface="+mj-lt"/>
              <a:buAutoNum type="alphaLcParenR"/>
            </a:pPr>
            <a:r>
              <a:rPr lang="en-US" sz="3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3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Activiţăţi de învăţare</a:t>
            </a:r>
            <a:endParaRPr lang="en-US" sz="3800" b="1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Font typeface="+mj-lt"/>
              <a:buAutoNum type="alphaLcParenR"/>
            </a:pPr>
            <a:r>
              <a:rPr lang="en-US" sz="3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3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Conţinuturi</a:t>
            </a:r>
            <a:endParaRPr lang="en-US" sz="3800" b="1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Font typeface="+mj-lt"/>
              <a:buAutoNum type="alphaLcParenR"/>
            </a:pPr>
            <a:r>
              <a:rPr lang="vi-VN" sz="3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Modalităţi de evaluare</a:t>
            </a:r>
            <a:endParaRPr lang="en-US" sz="3800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>
          <a:xfrm>
            <a:off x="0" y="928670"/>
            <a:ext cx="9358346" cy="1500166"/>
          </a:xfrm>
        </p:spPr>
        <p:txBody>
          <a:bodyPr>
            <a:noAutofit/>
          </a:bodyPr>
          <a:lstStyle/>
          <a:p>
            <a:pPr algn="ctr"/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STRUCTURA STANDARD A PROGRAMEI</a:t>
            </a:r>
            <a:br>
              <a:rPr lang="en-US" sz="3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it-IT" sz="3400" b="1" dirty="0" smtClean="0">
                <a:latin typeface="Times New Roman" pitchFamily="18" charset="0"/>
                <a:cs typeface="Times New Roman" pitchFamily="18" charset="0"/>
              </a:rPr>
              <a:t> Pentru clasa pregătitoare,clasa I şi clasele V-XII</a:t>
            </a:r>
            <a:r>
              <a:rPr lang="vi-VN" sz="36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vi-VN" sz="3600" b="1" dirty="0" smtClean="0">
                <a:latin typeface="Times New Roman" pitchFamily="18" charset="0"/>
                <a:cs typeface="Times New Roman" pitchFamily="18" charset="0"/>
              </a:rPr>
            </a:b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stituent conținut 2"/>
          <p:cNvSpPr>
            <a:spLocks noGrp="1"/>
          </p:cNvSpPr>
          <p:nvPr>
            <p:ph idx="1"/>
          </p:nvPr>
        </p:nvSpPr>
        <p:spPr>
          <a:xfrm>
            <a:off x="500034" y="2214554"/>
            <a:ext cx="8229600" cy="4389120"/>
          </a:xfrm>
        </p:spPr>
        <p:txBody>
          <a:bodyPr>
            <a:noAutofit/>
          </a:bodyPr>
          <a:lstStyle/>
          <a:p>
            <a:pPr marL="457200" indent="-457200">
              <a:buAutoNum type="alphaLcParenR"/>
            </a:pPr>
            <a:r>
              <a:rPr lang="fr-FR" sz="40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Argument</a:t>
            </a:r>
          </a:p>
          <a:p>
            <a:pPr marL="457200" indent="-457200">
              <a:buAutoNum type="alphaLcParenR"/>
            </a:pPr>
            <a:r>
              <a:rPr lang="en-US" sz="40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Competenţe</a:t>
            </a:r>
            <a:r>
              <a:rPr lang="en-US" sz="40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generale</a:t>
            </a:r>
            <a:endParaRPr lang="en-US" sz="4000" b="1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AutoNum type="alphaLcParenR"/>
            </a:pPr>
            <a:r>
              <a:rPr lang="it-IT" sz="40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Competenţe specifice</a:t>
            </a:r>
          </a:p>
          <a:p>
            <a:pPr marL="457200" indent="-457200">
              <a:buFont typeface="+mj-lt"/>
              <a:buAutoNum type="alphaLcParenR"/>
            </a:pPr>
            <a:r>
              <a:rPr lang="en-US" sz="40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40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Conţinuturi</a:t>
            </a:r>
            <a:endParaRPr lang="en-US" sz="4000" b="1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Font typeface="+mj-lt"/>
              <a:buAutoNum type="alphaLcParenR"/>
            </a:pPr>
            <a:r>
              <a:rPr lang="en-US" sz="40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Valori</a:t>
            </a:r>
            <a:r>
              <a:rPr lang="en-US" sz="40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şi</a:t>
            </a:r>
            <a:r>
              <a:rPr lang="en-US" sz="40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atitudini</a:t>
            </a:r>
            <a:endParaRPr lang="en-US" sz="4000" b="1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Font typeface="+mj-lt"/>
              <a:buAutoNum type="alphaLcParenR"/>
            </a:pPr>
            <a:r>
              <a:rPr lang="vi-VN" sz="40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Modalităţi de evaluare</a:t>
            </a:r>
            <a:endParaRPr lang="en-US" sz="4000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>
          <a:xfrm>
            <a:off x="683568" y="764704"/>
            <a:ext cx="8229600" cy="794352"/>
          </a:xfrm>
        </p:spPr>
        <p:txBody>
          <a:bodyPr>
            <a:normAutofit/>
          </a:bodyPr>
          <a:lstStyle/>
          <a:p>
            <a:r>
              <a:rPr lang="ro-RO" sz="32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o-RO" sz="3200" b="1" dirty="0" smtClean="0">
                <a:latin typeface="Times New Roman" pitchFamily="18" charset="0"/>
                <a:cs typeface="Times New Roman" pitchFamily="18" charset="0"/>
              </a:rPr>
              <a:t>MISIUNEA ŞCOLII</a:t>
            </a:r>
            <a:endParaRPr lang="ro-RO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stituent conținut 2"/>
          <p:cNvSpPr>
            <a:spLocks noGrp="1"/>
          </p:cNvSpPr>
          <p:nvPr>
            <p:ph idx="1"/>
          </p:nvPr>
        </p:nvSpPr>
        <p:spPr>
          <a:xfrm>
            <a:off x="323528" y="1916832"/>
            <a:ext cx="8229600" cy="4389120"/>
          </a:xfrm>
        </p:spPr>
        <p:txBody>
          <a:bodyPr>
            <a:normAutofit fontScale="92500"/>
          </a:bodyPr>
          <a:lstStyle/>
          <a:p>
            <a:pPr lvl="0" algn="just">
              <a:buClr>
                <a:schemeClr val="bg2">
                  <a:lumMod val="25000"/>
                </a:schemeClr>
              </a:buClr>
              <a:buFont typeface="Courier New" pitchFamily="49" charset="0"/>
              <a:buChar char="o"/>
            </a:pPr>
            <a:r>
              <a:rPr lang="pt-BR" sz="28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S</a:t>
            </a:r>
            <a:r>
              <a:rPr lang="ro-RO" sz="28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ă</a:t>
            </a:r>
            <a:r>
              <a:rPr lang="pt-BR" sz="28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asigure o </a:t>
            </a:r>
            <a:r>
              <a:rPr lang="ro-RO" sz="28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î</a:t>
            </a:r>
            <a:r>
              <a:rPr lang="pt-BR" sz="28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nalt</a:t>
            </a:r>
            <a:r>
              <a:rPr lang="ro-RO" sz="28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ă</a:t>
            </a:r>
            <a:r>
              <a:rPr lang="pt-BR" sz="28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preg</a:t>
            </a:r>
            <a:r>
              <a:rPr lang="ro-RO" sz="28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ă</a:t>
            </a:r>
            <a:r>
              <a:rPr lang="pt-BR" sz="28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tire </a:t>
            </a:r>
            <a:r>
              <a:rPr lang="ro-RO" sz="28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î</a:t>
            </a:r>
            <a:r>
              <a:rPr lang="pt-BR" sz="28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n domeniul </a:t>
            </a:r>
            <a:r>
              <a:rPr lang="ro-RO" sz="28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ş</a:t>
            </a:r>
            <a:r>
              <a:rPr lang="pt-BR" sz="28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tiin</a:t>
            </a:r>
            <a:r>
              <a:rPr lang="ro-RO" sz="28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ţ</a:t>
            </a:r>
            <a:r>
              <a:rPr lang="pt-BR" sz="28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ific care s</a:t>
            </a:r>
            <a:r>
              <a:rPr lang="ro-RO" sz="28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ă</a:t>
            </a:r>
            <a:r>
              <a:rPr lang="pt-BR" sz="28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le permit</a:t>
            </a:r>
            <a:r>
              <a:rPr lang="ro-RO" sz="28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ă</a:t>
            </a:r>
            <a:r>
              <a:rPr lang="pt-BR" sz="28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elevilor accesul la </a:t>
            </a:r>
            <a:r>
              <a:rPr lang="ro-RO" sz="28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î</a:t>
            </a:r>
            <a:r>
              <a:rPr lang="pt-BR" sz="28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nv</a:t>
            </a:r>
            <a:r>
              <a:rPr lang="ro-RO" sz="2800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ăţă</a:t>
            </a:r>
            <a:r>
              <a:rPr lang="pt-BR" sz="28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m</a:t>
            </a:r>
            <a:r>
              <a:rPr lang="ro-RO" sz="28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â</a:t>
            </a:r>
            <a:r>
              <a:rPr lang="pt-BR" sz="28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ntul superior, un nivel </a:t>
            </a:r>
            <a:r>
              <a:rPr lang="ro-RO" sz="28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î</a:t>
            </a:r>
            <a:r>
              <a:rPr lang="pt-BR" sz="28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nalt al capacit</a:t>
            </a:r>
            <a:r>
              <a:rPr lang="ro-RO" sz="2800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ăţ</a:t>
            </a:r>
            <a:r>
              <a:rPr lang="pt-BR" sz="28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ii de comunicare at</a:t>
            </a:r>
            <a:r>
              <a:rPr lang="ro-RO" sz="2800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ât</a:t>
            </a:r>
            <a:r>
              <a:rPr lang="ro-RO" sz="28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î</a:t>
            </a:r>
            <a:r>
              <a:rPr lang="pt-BR" sz="28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n limba matern</a:t>
            </a:r>
            <a:r>
              <a:rPr lang="ro-RO" sz="28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ă cât ş</a:t>
            </a:r>
            <a:r>
              <a:rPr lang="pt-BR" sz="28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i </a:t>
            </a:r>
            <a:r>
              <a:rPr lang="ro-RO" sz="28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î</a:t>
            </a:r>
            <a:r>
              <a:rPr lang="pt-BR" sz="28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n limbile de circula</a:t>
            </a:r>
            <a:r>
              <a:rPr lang="ro-RO" sz="28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ţ</a:t>
            </a:r>
            <a:r>
              <a:rPr lang="pt-BR" sz="28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ie european</a:t>
            </a:r>
            <a:r>
              <a:rPr lang="ro-RO" sz="28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ă</a:t>
            </a:r>
            <a:r>
              <a:rPr lang="pt-BR" sz="28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, de adaptare la dinamica societ</a:t>
            </a:r>
            <a:r>
              <a:rPr lang="ro-RO" sz="2800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ăţ</a:t>
            </a:r>
            <a:r>
              <a:rPr lang="pt-BR" sz="28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ii; </a:t>
            </a:r>
            <a:endParaRPr lang="ro-RO" sz="2800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>
              <a:buClr>
                <a:schemeClr val="bg2">
                  <a:lumMod val="25000"/>
                </a:schemeClr>
              </a:buClr>
              <a:buFont typeface="Courier New" pitchFamily="49" charset="0"/>
              <a:buChar char="o"/>
            </a:pPr>
            <a:r>
              <a:rPr lang="pt-BR" sz="28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De a le forma elevilor o conduit</a:t>
            </a:r>
            <a:r>
              <a:rPr lang="ro-RO" sz="28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ă</a:t>
            </a:r>
            <a:r>
              <a:rPr lang="pt-BR" sz="28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moral</a:t>
            </a:r>
            <a:r>
              <a:rPr lang="ro-RO" sz="28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ă</a:t>
            </a:r>
            <a:r>
              <a:rPr lang="pt-BR" sz="28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care s</a:t>
            </a:r>
            <a:r>
              <a:rPr lang="ro-RO" sz="28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ă</a:t>
            </a:r>
            <a:r>
              <a:rPr lang="pt-BR" sz="28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inspire respectul </a:t>
            </a:r>
            <a:r>
              <a:rPr lang="ro-RO" sz="28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ş</a:t>
            </a:r>
            <a:r>
              <a:rPr lang="pt-BR" sz="28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i </a:t>
            </a:r>
            <a:r>
              <a:rPr lang="ro-RO" sz="28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î</a:t>
            </a:r>
            <a:r>
              <a:rPr lang="pt-BR" sz="28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ncrederea societ</a:t>
            </a:r>
            <a:r>
              <a:rPr lang="ro-RO" sz="2800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ăţ</a:t>
            </a:r>
            <a:r>
              <a:rPr lang="pt-BR" sz="28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ii oriunde s-ar afla</a:t>
            </a:r>
            <a:r>
              <a:rPr lang="ro-RO" sz="28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lvl="0" algn="just">
              <a:buClr>
                <a:schemeClr val="bg2">
                  <a:lumMod val="25000"/>
                </a:schemeClr>
              </a:buClr>
              <a:buFont typeface="Courier New" pitchFamily="49" charset="0"/>
              <a:buChar char="o"/>
            </a:pPr>
            <a:r>
              <a:rPr lang="pt-BR" sz="28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S</a:t>
            </a:r>
            <a:r>
              <a:rPr lang="ro-RO" sz="28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ă</a:t>
            </a:r>
            <a:r>
              <a:rPr lang="pt-BR" sz="28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asigure  pentru fiecare elev condi</a:t>
            </a:r>
            <a:r>
              <a:rPr lang="ro-RO" sz="28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ţ</a:t>
            </a:r>
            <a:r>
              <a:rPr lang="pt-BR" sz="28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iile pentru cea mai bun</a:t>
            </a:r>
            <a:r>
              <a:rPr lang="ro-RO" sz="28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ă</a:t>
            </a:r>
            <a:r>
              <a:rPr lang="pt-BR" sz="28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, complet</a:t>
            </a:r>
            <a:r>
              <a:rPr lang="ro-RO" sz="28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ă ş</a:t>
            </a:r>
            <a:r>
              <a:rPr lang="pt-BR" sz="28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i util</a:t>
            </a:r>
            <a:r>
              <a:rPr lang="ro-RO" sz="28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ă</a:t>
            </a:r>
            <a:r>
              <a:rPr lang="pt-BR" sz="28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dezvoltare, promov</a:t>
            </a:r>
            <a:r>
              <a:rPr lang="ro-RO" sz="28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â</a:t>
            </a:r>
            <a:r>
              <a:rPr lang="pt-BR" sz="28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nd toleran</a:t>
            </a:r>
            <a:r>
              <a:rPr lang="ro-RO" sz="28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ţ</a:t>
            </a:r>
            <a:r>
              <a:rPr lang="pt-BR" sz="28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a </a:t>
            </a:r>
            <a:r>
              <a:rPr lang="ro-RO" sz="28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ş</a:t>
            </a:r>
            <a:r>
              <a:rPr lang="pt-BR" sz="28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i </a:t>
            </a:r>
            <a:r>
              <a:rPr lang="ro-RO" sz="28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î</a:t>
            </a:r>
            <a:r>
              <a:rPr lang="pt-BR" sz="28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n</a:t>
            </a:r>
            <a:r>
              <a:rPr lang="ro-RO" sz="28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ţ</a:t>
            </a:r>
            <a:r>
              <a:rPr lang="pt-BR" sz="28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elegerea </a:t>
            </a:r>
            <a:r>
              <a:rPr lang="ro-RO" sz="28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î</a:t>
            </a:r>
            <a:r>
              <a:rPr lang="pt-BR" sz="28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ntre copiii de origine socio-cultural</a:t>
            </a:r>
            <a:r>
              <a:rPr lang="ro-RO" sz="28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ă</a:t>
            </a:r>
            <a:r>
              <a:rPr lang="pt-BR" sz="28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diferit</a:t>
            </a:r>
            <a:r>
              <a:rPr lang="ro-RO" sz="28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ă</a:t>
            </a:r>
            <a:r>
              <a:rPr lang="pt-BR" sz="28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; </a:t>
            </a:r>
            <a:endParaRPr lang="ro-RO" sz="2800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o-RO" sz="1200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 txBox="1">
            <a:spLocks/>
          </p:cNvSpPr>
          <p:nvPr/>
        </p:nvSpPr>
        <p:spPr>
          <a:xfrm>
            <a:off x="251520" y="1700808"/>
            <a:ext cx="8712200" cy="4608512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 pitchFamily="18" charset="2"/>
              <a:buNone/>
              <a:tabLst/>
              <a:defRPr/>
            </a:pPr>
            <a:endParaRPr kumimoji="0" lang="ro-RO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274320" marR="0" lvl="0" indent="-27432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Pct val="95000"/>
              <a:buFont typeface="Courier New" pitchFamily="49" charset="0"/>
              <a:buChar char="o"/>
              <a:tabLst/>
              <a:defRPr/>
            </a:pPr>
            <a:r>
              <a:rPr kumimoji="0" lang="pt-BR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S</a:t>
            </a:r>
            <a:r>
              <a:rPr kumimoji="0" lang="ro-RO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ă</a:t>
            </a:r>
            <a:r>
              <a:rPr kumimoji="0" lang="pt-BR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asigure un climat de siguran</a:t>
            </a:r>
            <a:r>
              <a:rPr kumimoji="0" lang="ro-RO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ţă</a:t>
            </a:r>
            <a:r>
              <a:rPr kumimoji="0" lang="pt-BR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fizic</a:t>
            </a:r>
            <a:r>
              <a:rPr kumimoji="0" lang="ro-RO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ă ş</a:t>
            </a:r>
            <a:r>
              <a:rPr kumimoji="0" lang="pt-BR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i psihologic</a:t>
            </a:r>
            <a:r>
              <a:rPr kumimoji="0" lang="ro-RO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ă</a:t>
            </a:r>
            <a:r>
              <a:rPr kumimoji="0" lang="pt-BR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favorabil dezvolt</a:t>
            </a:r>
            <a:r>
              <a:rPr kumimoji="0" lang="ro-RO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ă</a:t>
            </a:r>
            <a:r>
              <a:rPr kumimoji="0" lang="pt-BR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rii personalit</a:t>
            </a:r>
            <a:r>
              <a:rPr kumimoji="0" lang="ro-RO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ăţ</a:t>
            </a:r>
            <a:r>
              <a:rPr kumimoji="0" lang="pt-BR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ii ca </a:t>
            </a:r>
            <a:r>
              <a:rPr kumimoji="0" lang="ro-RO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î</a:t>
            </a:r>
            <a:r>
              <a:rPr kumimoji="0" lang="pt-BR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ntreg. Va </a:t>
            </a:r>
            <a:r>
              <a:rPr kumimoji="0" lang="ro-RO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î</a:t>
            </a:r>
            <a:r>
              <a:rPr kumimoji="0" lang="pt-BR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ncuraja fermitatea, demnitatea sus</a:t>
            </a:r>
            <a:r>
              <a:rPr kumimoji="0" lang="ro-RO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ţ</a:t>
            </a:r>
            <a:r>
              <a:rPr kumimoji="0" lang="pt-BR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inut</a:t>
            </a:r>
            <a:r>
              <a:rPr kumimoji="0" lang="ro-RO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ă</a:t>
            </a:r>
            <a:r>
              <a:rPr kumimoji="0" lang="pt-BR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care d</a:t>
            </a:r>
            <a:r>
              <a:rPr kumimoji="0" lang="ro-RO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ă</a:t>
            </a:r>
            <a:r>
              <a:rPr kumimoji="0" lang="pt-BR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na</a:t>
            </a:r>
            <a:r>
              <a:rPr kumimoji="0" lang="ro-RO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ş</a:t>
            </a:r>
            <a:r>
              <a:rPr kumimoji="0" lang="pt-BR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tere min</a:t>
            </a:r>
            <a:r>
              <a:rPr kumimoji="0" lang="ro-RO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ţi</a:t>
            </a:r>
            <a:r>
              <a:rPr kumimoji="0" lang="pt-BR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lor active </a:t>
            </a:r>
            <a:r>
              <a:rPr kumimoji="0" lang="ro-RO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ş</a:t>
            </a:r>
            <a:r>
              <a:rPr kumimoji="0" lang="pt-BR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i bunei s</a:t>
            </a:r>
            <a:r>
              <a:rPr kumimoji="0" lang="ro-RO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ă</a:t>
            </a:r>
            <a:r>
              <a:rPr kumimoji="0" lang="pt-BR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n</a:t>
            </a:r>
            <a:r>
              <a:rPr kumimoji="0" lang="ro-RO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ă</a:t>
            </a:r>
            <a:r>
              <a:rPr kumimoji="0" lang="pt-BR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t</a:t>
            </a:r>
            <a:r>
              <a:rPr kumimoji="0" lang="ro-RO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ăţ</a:t>
            </a:r>
            <a:r>
              <a:rPr kumimoji="0" lang="pt-BR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i; </a:t>
            </a:r>
            <a:endParaRPr kumimoji="0" lang="ro-RO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marL="274320" marR="0" lvl="0" indent="-27432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Pct val="95000"/>
              <a:buFont typeface="Courier New" pitchFamily="49" charset="0"/>
              <a:buChar char="o"/>
              <a:tabLst/>
              <a:defRPr/>
            </a:pPr>
            <a:r>
              <a:rPr kumimoji="0" lang="pt-BR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S</a:t>
            </a:r>
            <a:r>
              <a:rPr kumimoji="0" lang="ro-RO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ă</a:t>
            </a:r>
            <a:r>
              <a:rPr kumimoji="0" lang="pt-BR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preg</a:t>
            </a:r>
            <a:r>
              <a:rPr kumimoji="0" lang="ro-RO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ă</a:t>
            </a:r>
            <a:r>
              <a:rPr kumimoji="0" lang="pt-BR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teasc</a:t>
            </a:r>
            <a:r>
              <a:rPr kumimoji="0" lang="ro-RO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ă</a:t>
            </a:r>
            <a:r>
              <a:rPr kumimoji="0" lang="pt-BR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absolven</a:t>
            </a:r>
            <a:r>
              <a:rPr kumimoji="0" lang="ro-RO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ţ</a:t>
            </a:r>
            <a:r>
              <a:rPr kumimoji="0" lang="pt-BR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i capabili s</a:t>
            </a:r>
            <a:r>
              <a:rPr kumimoji="0" lang="ro-RO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ă</a:t>
            </a:r>
            <a:r>
              <a:rPr kumimoji="0" lang="pt-BR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decid</a:t>
            </a:r>
            <a:r>
              <a:rPr kumimoji="0" lang="ro-RO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ă</a:t>
            </a:r>
            <a:r>
              <a:rPr kumimoji="0" lang="pt-BR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asupra propriei cariere; </a:t>
            </a:r>
            <a:endParaRPr kumimoji="0" lang="ro-RO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marL="274320" marR="0" lvl="0" indent="-27432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Pct val="95000"/>
              <a:buFont typeface="Courier New" pitchFamily="49" charset="0"/>
              <a:buChar char="o"/>
              <a:tabLst/>
              <a:defRPr/>
            </a:pPr>
            <a:r>
              <a:rPr kumimoji="0" lang="pt-BR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S</a:t>
            </a:r>
            <a:r>
              <a:rPr kumimoji="0" lang="ro-RO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ă</a:t>
            </a:r>
            <a:r>
              <a:rPr kumimoji="0" lang="pt-BR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educe elevii pentru a colabora </a:t>
            </a:r>
            <a:r>
              <a:rPr kumimoji="0" lang="ro-RO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ş</a:t>
            </a:r>
            <a:r>
              <a:rPr kumimoji="0" lang="pt-BR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i a lucra </a:t>
            </a:r>
            <a:r>
              <a:rPr kumimoji="0" lang="ro-RO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î</a:t>
            </a:r>
            <a:r>
              <a:rPr kumimoji="0" lang="pt-BR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n echip</a:t>
            </a:r>
            <a:r>
              <a:rPr kumimoji="0" lang="ro-RO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ă</a:t>
            </a:r>
            <a:r>
              <a:rPr kumimoji="0" lang="pt-BR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; </a:t>
            </a:r>
            <a:endParaRPr kumimoji="0" lang="ro-RO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marL="274320" marR="0" lvl="0" indent="-27432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Pct val="95000"/>
              <a:buFont typeface="Courier New" pitchFamily="49" charset="0"/>
              <a:buChar char="o"/>
              <a:tabLst/>
              <a:defRPr/>
            </a:pPr>
            <a:r>
              <a:rPr kumimoji="0" lang="pt-BR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S</a:t>
            </a:r>
            <a:r>
              <a:rPr kumimoji="0" lang="ro-RO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ă</a:t>
            </a:r>
            <a:r>
              <a:rPr kumimoji="0" lang="pt-BR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dezvolte rela</a:t>
            </a:r>
            <a:r>
              <a:rPr kumimoji="0" lang="ro-RO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ţ</a:t>
            </a:r>
            <a:r>
              <a:rPr kumimoji="0" lang="pt-BR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ii de parteneriat cu</a:t>
            </a:r>
            <a:r>
              <a:rPr kumimoji="0" lang="ro-RO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alte instituţii de </a:t>
            </a:r>
            <a:r>
              <a:rPr kumimoji="0" lang="ro-RO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învâţământ</a:t>
            </a:r>
            <a:r>
              <a:rPr kumimoji="0" lang="pt-BR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o-RO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din </a:t>
            </a:r>
            <a:r>
              <a:rPr kumimoji="0" lang="pt-BR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comunit</a:t>
            </a:r>
            <a:r>
              <a:rPr kumimoji="0" lang="ro-RO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ate</a:t>
            </a:r>
            <a:r>
              <a:rPr kumimoji="0" lang="pt-BR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.</a:t>
            </a:r>
            <a:endParaRPr kumimoji="0" lang="ro-RO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marL="274320" marR="0" lvl="0" indent="-27432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Char char=""/>
              <a:tabLst/>
              <a:defRPr/>
            </a:pPr>
            <a:endParaRPr kumimoji="0" lang="ro-RO" altLang="ro-RO" sz="2400" b="0" i="0" u="none" strike="noStrike" kern="1200" cap="none" spc="0" normalizeH="0" baseline="0" noProof="0" dirty="0" smtClean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4" name="Dreptunghi 3"/>
          <p:cNvSpPr/>
          <p:nvPr/>
        </p:nvSpPr>
        <p:spPr>
          <a:xfrm>
            <a:off x="827584" y="1124744"/>
            <a:ext cx="380245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o-RO" sz="32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MISIUNEA ŞCOLII</a:t>
            </a:r>
            <a:endParaRPr lang="ro-RO" sz="3200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fundal1_sablon_pagWIKI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20272" y="404664"/>
            <a:ext cx="2381250" cy="1790701"/>
          </a:xfrm>
          <a:prstGeom prst="rect">
            <a:avLst/>
          </a:prstGeom>
          <a:noFill/>
        </p:spPr>
      </p:pic>
      <p:sp>
        <p:nvSpPr>
          <p:cNvPr id="3" name="Substituent conținut 2"/>
          <p:cNvSpPr>
            <a:spLocks noGrp="1"/>
          </p:cNvSpPr>
          <p:nvPr>
            <p:ph idx="1"/>
          </p:nvPr>
        </p:nvSpPr>
        <p:spPr>
          <a:xfrm>
            <a:off x="107504" y="980728"/>
            <a:ext cx="8928992" cy="5486748"/>
          </a:xfrm>
        </p:spPr>
        <p:txBody>
          <a:bodyPr>
            <a:normAutofit lnSpcReduction="10000"/>
          </a:bodyPr>
          <a:lstStyle/>
          <a:p>
            <a:pPr algn="just">
              <a:buNone/>
            </a:pPr>
            <a:r>
              <a:rPr lang="ro-RO" sz="3200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  Plecând de la misiunea școlii în </a:t>
            </a:r>
          </a:p>
          <a:p>
            <a:pPr algn="just">
              <a:buNone/>
            </a:pPr>
            <a:r>
              <a:rPr lang="ro-RO" sz="3200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societatea cunoașterii, am propus </a:t>
            </a:r>
            <a:r>
              <a:rPr lang="ro-RO" sz="3200" i="1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CDȘ-ul</a:t>
            </a:r>
            <a:r>
              <a:rPr lang="ro-RO" sz="3200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algn="just">
              <a:buNone/>
            </a:pPr>
            <a:endParaRPr lang="ro-RO" sz="2000" b="1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en-US" sz="3400" b="1" dirty="0" err="1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Concepte</a:t>
            </a:r>
            <a:r>
              <a:rPr lang="en-US" sz="3400" b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de </a:t>
            </a:r>
            <a:r>
              <a:rPr lang="en-US" sz="3400" b="1" dirty="0" err="1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bază</a:t>
            </a:r>
            <a:r>
              <a:rPr lang="en-US" sz="3400" b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ale </a:t>
            </a:r>
            <a:r>
              <a:rPr lang="en-US" sz="3400" b="1" dirty="0" err="1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tehnologiei</a:t>
            </a:r>
            <a:r>
              <a:rPr lang="en-US" sz="3400" b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400" b="1" dirty="0" err="1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informaţiei</a:t>
            </a:r>
            <a:endParaRPr lang="ro-RO" sz="3200" b="1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endParaRPr lang="ro-RO" sz="2000" b="1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o-RO" sz="3200" b="1" dirty="0" smtClean="0">
                <a:solidFill>
                  <a:schemeClr val="tx2"/>
                </a:solidFill>
              </a:rPr>
              <a:t> </a:t>
            </a:r>
            <a:r>
              <a:rPr lang="ro-RO" sz="3200" i="1" dirty="0" smtClean="0">
                <a:solidFill>
                  <a:schemeClr val="tx2"/>
                </a:solidFill>
              </a:rPr>
              <a:t>un o</a:t>
            </a:r>
            <a:r>
              <a:rPr lang="vi-VN" sz="3200" i="1" dirty="0" smtClean="0">
                <a:solidFill>
                  <a:schemeClr val="tx2"/>
                </a:solidFill>
              </a:rPr>
              <a:t>pţional ca disciplină nouă</a:t>
            </a:r>
            <a:endParaRPr lang="en-US" sz="3200" i="1" dirty="0" smtClean="0">
              <a:solidFill>
                <a:schemeClr val="tx2"/>
              </a:solidFill>
            </a:endParaRPr>
          </a:p>
          <a:p>
            <a:r>
              <a:rPr lang="en-US" sz="3200" i="1" dirty="0" smtClean="0">
                <a:solidFill>
                  <a:schemeClr val="tx2"/>
                </a:solidFill>
              </a:rPr>
              <a:t> </a:t>
            </a:r>
            <a:r>
              <a:rPr lang="ro-RO" sz="3200" i="1" dirty="0" smtClean="0">
                <a:solidFill>
                  <a:schemeClr val="tx2"/>
                </a:solidFill>
              </a:rPr>
              <a:t>aplicat la clasele: V-VIII</a:t>
            </a:r>
            <a:endParaRPr lang="en-US" sz="3200" i="1" dirty="0" smtClean="0">
              <a:solidFill>
                <a:schemeClr val="tx2"/>
              </a:solidFill>
            </a:endParaRPr>
          </a:p>
          <a:p>
            <a:pPr algn="just"/>
            <a:r>
              <a:rPr lang="en-US" sz="3200" i="1" dirty="0" smtClean="0">
                <a:solidFill>
                  <a:schemeClr val="tx2"/>
                </a:solidFill>
              </a:rPr>
              <a:t> </a:t>
            </a:r>
            <a:r>
              <a:rPr lang="ro-RO" sz="3200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ce </a:t>
            </a:r>
            <a:r>
              <a:rPr lang="ro-RO" sz="3200" i="1" dirty="0" smtClean="0">
                <a:solidFill>
                  <a:schemeClr val="tx2"/>
                </a:solidFill>
                <a:cs typeface="Times New Roman" pitchFamily="18" charset="0"/>
              </a:rPr>
              <a:t>îşi propune familiarizarea</a:t>
            </a:r>
            <a:r>
              <a:rPr lang="en-US" sz="3200" i="1" dirty="0" smtClean="0">
                <a:solidFill>
                  <a:schemeClr val="tx2"/>
                </a:solidFill>
                <a:cs typeface="Times New Roman" pitchFamily="18" charset="0"/>
              </a:rPr>
              <a:t> </a:t>
            </a:r>
            <a:r>
              <a:rPr lang="ro-RO" sz="3200" i="1" dirty="0" smtClean="0">
                <a:solidFill>
                  <a:schemeClr val="tx2"/>
                </a:solidFill>
                <a:cs typeface="Times New Roman" pitchFamily="18" charset="0"/>
              </a:rPr>
              <a:t>elevului cu sistemele de calcul, atât din punct de vedere arhitectural, cât şi din punct de vedere al utilizării lor</a:t>
            </a:r>
            <a:r>
              <a:rPr lang="en-US" sz="3200" i="1" dirty="0" smtClean="0">
                <a:solidFill>
                  <a:schemeClr val="tx2"/>
                </a:solidFill>
                <a:cs typeface="Times New Roman" pitchFamily="18" charset="0"/>
              </a:rPr>
              <a:t>;</a:t>
            </a:r>
          </a:p>
          <a:p>
            <a:endParaRPr lang="en-US" sz="3900" b="1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3600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>
          <a:xfrm>
            <a:off x="357158" y="714356"/>
            <a:ext cx="9001188" cy="1347046"/>
          </a:xfrm>
        </p:spPr>
        <p:txBody>
          <a:bodyPr>
            <a:noAutofit/>
          </a:bodyPr>
          <a:lstStyle/>
          <a:p>
            <a:pPr algn="ctr"/>
            <a:r>
              <a:rPr lang="en-US" sz="4400" b="1" dirty="0" err="1" smtClean="0">
                <a:latin typeface="Times New Roman" pitchFamily="18" charset="0"/>
                <a:cs typeface="Times New Roman" pitchFamily="18" charset="0"/>
              </a:rPr>
              <a:t>Concepte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 de </a:t>
            </a:r>
            <a:r>
              <a:rPr lang="en-US" sz="4400" b="1" dirty="0" err="1" smtClean="0">
                <a:latin typeface="Times New Roman" pitchFamily="18" charset="0"/>
                <a:cs typeface="Times New Roman" pitchFamily="18" charset="0"/>
              </a:rPr>
              <a:t>bază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 ale </a:t>
            </a:r>
            <a:br>
              <a:rPr lang="en-US" sz="4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4400" b="1" dirty="0" err="1" smtClean="0">
                <a:latin typeface="Times New Roman" pitchFamily="18" charset="0"/>
                <a:cs typeface="Times New Roman" pitchFamily="18" charset="0"/>
              </a:rPr>
              <a:t>tehnologiei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latin typeface="Times New Roman" pitchFamily="18" charset="0"/>
                <a:cs typeface="Times New Roman" pitchFamily="18" charset="0"/>
              </a:rPr>
              <a:t>informaţiei</a:t>
            </a:r>
            <a:endParaRPr lang="en-US" sz="4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stituent conținut 2"/>
          <p:cNvSpPr>
            <a:spLocks noGrp="1"/>
          </p:cNvSpPr>
          <p:nvPr>
            <p:ph idx="1"/>
          </p:nvPr>
        </p:nvSpPr>
        <p:spPr>
          <a:xfrm>
            <a:off x="428596" y="2285992"/>
            <a:ext cx="8443914" cy="4324360"/>
          </a:xfrm>
        </p:spPr>
        <p:txBody>
          <a:bodyPr>
            <a:normAutofit fontScale="25000" lnSpcReduction="20000"/>
          </a:bodyPr>
          <a:lstStyle/>
          <a:p>
            <a:pPr algn="just">
              <a:buNone/>
            </a:pPr>
            <a:r>
              <a:rPr lang="en-US" sz="51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3200" b="1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o-RO" sz="12800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urmăreşte familiarizarea elevilor cu noţiunea de sistem de operare şi cu principalele </a:t>
            </a:r>
            <a:r>
              <a:rPr lang="en-US" sz="12800" i="1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lui</a:t>
            </a:r>
            <a:r>
              <a:rPr lang="en-US" sz="12800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o-RO" sz="12800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caracteristici</a:t>
            </a:r>
            <a:r>
              <a:rPr lang="en-US" sz="12800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12800" i="1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dar</a:t>
            </a:r>
            <a:r>
              <a:rPr lang="en-US" sz="12800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o-RO" sz="12800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şi cu noţiunea de reţea de calculatoare şi mediul Internet</a:t>
            </a:r>
            <a:r>
              <a:rPr lang="en-US" sz="12800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endParaRPr lang="ro-RO" sz="12800" i="1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endParaRPr lang="en-US" sz="8000" i="1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o-RO" sz="12800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îşi propune dezvoltarea la elevi a unei gândiri algoritmice disciplinate, prin formarea unor deprinderi elementare, necesare în analiza unei probleme ivite, precum şi în căutarea unei metode de rezolvare</a:t>
            </a:r>
            <a:r>
              <a:rPr lang="en-US" sz="12800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algn="just">
              <a:buNone/>
            </a:pPr>
            <a:endParaRPr lang="en-US" sz="7200" i="1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en-US" sz="12800" i="1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endParaRPr lang="en-US" sz="7200" i="1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en-US" sz="12800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1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>
          <a:xfrm>
            <a:off x="357158" y="714356"/>
            <a:ext cx="9001188" cy="1347046"/>
          </a:xfrm>
        </p:spPr>
        <p:txBody>
          <a:bodyPr>
            <a:noAutofit/>
          </a:bodyPr>
          <a:lstStyle/>
          <a:p>
            <a:pPr algn="ctr"/>
            <a:r>
              <a:rPr lang="en-US" sz="4400" b="1" dirty="0" err="1" smtClean="0">
                <a:latin typeface="Times New Roman" pitchFamily="18" charset="0"/>
                <a:cs typeface="Times New Roman" pitchFamily="18" charset="0"/>
              </a:rPr>
              <a:t>Concepte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 de </a:t>
            </a:r>
            <a:r>
              <a:rPr lang="en-US" sz="4400" b="1" dirty="0" err="1" smtClean="0">
                <a:latin typeface="Times New Roman" pitchFamily="18" charset="0"/>
                <a:cs typeface="Times New Roman" pitchFamily="18" charset="0"/>
              </a:rPr>
              <a:t>bază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 ale </a:t>
            </a:r>
            <a:br>
              <a:rPr lang="en-US" sz="4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4400" b="1" dirty="0" err="1" smtClean="0">
                <a:latin typeface="Times New Roman" pitchFamily="18" charset="0"/>
                <a:cs typeface="Times New Roman" pitchFamily="18" charset="0"/>
              </a:rPr>
              <a:t>tehnologiei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latin typeface="Times New Roman" pitchFamily="18" charset="0"/>
                <a:cs typeface="Times New Roman" pitchFamily="18" charset="0"/>
              </a:rPr>
              <a:t>informaţiei</a:t>
            </a:r>
            <a:endParaRPr lang="en-US" sz="4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stituent conținut 2"/>
          <p:cNvSpPr>
            <a:spLocks noGrp="1"/>
          </p:cNvSpPr>
          <p:nvPr>
            <p:ph idx="1"/>
          </p:nvPr>
        </p:nvSpPr>
        <p:spPr>
          <a:xfrm>
            <a:off x="285720" y="2071678"/>
            <a:ext cx="8586790" cy="4786322"/>
          </a:xfrm>
        </p:spPr>
        <p:txBody>
          <a:bodyPr>
            <a:normAutofit fontScale="25000" lnSpcReduction="20000"/>
          </a:bodyPr>
          <a:lstStyle/>
          <a:p>
            <a:pPr algn="just">
              <a:buNone/>
            </a:pPr>
            <a:r>
              <a:rPr lang="en-US" sz="51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3200" b="1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ro-RO" sz="12800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800" i="1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Totodat</a:t>
            </a:r>
            <a:r>
              <a:rPr lang="ro-RO" sz="12800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ă</a:t>
            </a:r>
            <a:r>
              <a:rPr lang="en-US" sz="12800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, o</a:t>
            </a:r>
            <a:r>
              <a:rPr lang="ro-RO" sz="12800" i="1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pţionalul</a:t>
            </a:r>
            <a:r>
              <a:rPr lang="ro-RO" sz="12800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800" i="1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vizeaz</a:t>
            </a:r>
            <a:r>
              <a:rPr lang="ro-RO" sz="12800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ă</a:t>
            </a:r>
            <a:r>
              <a:rPr lang="en-US" sz="12800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algn="just">
              <a:buNone/>
            </a:pPr>
            <a:endParaRPr lang="en-US" sz="6400" i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US" sz="12800" i="1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formarea</a:t>
            </a:r>
            <a:r>
              <a:rPr lang="ro-RO" sz="12800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deprinderilor de utilizare a unui editor de texte</a:t>
            </a:r>
            <a:r>
              <a:rPr lang="en-US" sz="12800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o-RO" sz="12800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Microsoft Word</a:t>
            </a:r>
            <a:r>
              <a:rPr lang="en-US" sz="12800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);</a:t>
            </a:r>
            <a:endParaRPr lang="ro-RO" sz="12800" i="1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endParaRPr lang="en-US" sz="4400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US" sz="12800" i="1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formarea</a:t>
            </a:r>
            <a:r>
              <a:rPr lang="en-US" sz="12800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o-RO" sz="12800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deprinderilor de realizare a unei prezentări electronice</a:t>
            </a:r>
            <a:r>
              <a:rPr lang="en-US" sz="12800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o-RO" sz="12800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Microsoft PowerPoint</a:t>
            </a:r>
            <a:r>
              <a:rPr lang="en-US" sz="12800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);</a:t>
            </a:r>
            <a:endParaRPr lang="ro-RO" sz="12800" i="1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endParaRPr lang="en-US" sz="4400" i="1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o-RO" sz="12800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dezvoltarea competenţelor de utilizare a unor produse software de largă răspândire</a:t>
            </a:r>
            <a:r>
              <a:rPr lang="en-US" sz="12800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o-RO" sz="12800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Microsoft</a:t>
            </a:r>
            <a:r>
              <a:rPr lang="en-US" sz="12800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Excel), </a:t>
            </a:r>
            <a:r>
              <a:rPr lang="ro-RO" sz="12800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precum şi dezvoltarea competenţelor de comunicare şi cooperare în context</a:t>
            </a:r>
            <a:r>
              <a:rPr lang="en-US" sz="12800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800" i="1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interactiv</a:t>
            </a:r>
            <a:r>
              <a:rPr lang="en-US" sz="12800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en-US" sz="12800" b="1" i="1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en-US" sz="12800" b="1" i="1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endParaRPr lang="en-US" sz="12800" b="1" i="1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en-US" sz="12800" b="1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1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143000"/>
          </a:xfrm>
        </p:spPr>
        <p:txBody>
          <a:bodyPr>
            <a:noAutofit/>
          </a:bodyPr>
          <a:lstStyle/>
          <a:p>
            <a:pPr algn="ctr"/>
            <a:r>
              <a:rPr lang="en-US" sz="4400" b="1" dirty="0" err="1" smtClean="0">
                <a:latin typeface="Times New Roman" pitchFamily="18" charset="0"/>
                <a:cs typeface="Times New Roman" pitchFamily="18" charset="0"/>
              </a:rPr>
              <a:t>Concursul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latin typeface="Times New Roman" pitchFamily="18" charset="0"/>
                <a:cs typeface="Times New Roman" pitchFamily="18" charset="0"/>
              </a:rPr>
              <a:t>judeţean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4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o-RO" sz="4400" i="1" dirty="0" smtClean="0">
                <a:latin typeface="Times New Roman" pitchFamily="18" charset="0"/>
                <a:cs typeface="Times New Roman" pitchFamily="18" charset="0"/>
              </a:rPr>
              <a:t> ”</a:t>
            </a:r>
            <a:r>
              <a:rPr lang="ro-RO" sz="4400" b="1" i="1" dirty="0" err="1" smtClean="0">
                <a:latin typeface="Times New Roman" pitchFamily="18" charset="0"/>
                <a:cs typeface="Times New Roman" pitchFamily="18" charset="0"/>
              </a:rPr>
              <a:t>Waiting</a:t>
            </a:r>
            <a:r>
              <a:rPr lang="ro-RO" sz="4400" b="1" i="1" dirty="0" smtClean="0">
                <a:latin typeface="Times New Roman" pitchFamily="18" charset="0"/>
                <a:cs typeface="Times New Roman" pitchFamily="18" charset="0"/>
              </a:rPr>
              <a:t> for Santa</a:t>
            </a:r>
            <a:r>
              <a:rPr lang="ro-RO" sz="4400" i="1" dirty="0" smtClean="0">
                <a:latin typeface="Times New Roman" pitchFamily="18" charset="0"/>
                <a:cs typeface="Times New Roman" pitchFamily="18" charset="0"/>
              </a:rPr>
              <a:t>”</a:t>
            </a:r>
            <a:endParaRPr lang="ro-RO" sz="4400" dirty="0"/>
          </a:p>
        </p:txBody>
      </p:sp>
      <p:sp>
        <p:nvSpPr>
          <p:cNvPr id="3" name="Substituent conținut 2"/>
          <p:cNvSpPr>
            <a:spLocks noGrp="1"/>
          </p:cNvSpPr>
          <p:nvPr>
            <p:ph idx="1"/>
          </p:nvPr>
        </p:nvSpPr>
        <p:spPr>
          <a:xfrm>
            <a:off x="179512" y="2204864"/>
            <a:ext cx="8373616" cy="4389120"/>
          </a:xfrm>
        </p:spPr>
        <p:txBody>
          <a:bodyPr/>
          <a:lstStyle/>
          <a:p>
            <a:pPr algn="just">
              <a:buNone/>
            </a:pPr>
            <a:r>
              <a:rPr lang="ro-RO" dirty="0" smtClean="0"/>
              <a:t>		</a:t>
            </a:r>
            <a:r>
              <a:rPr lang="ro-RO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Ca urmare a implementării acestui opțional la gimnaziu, începând din anul școlar 20</a:t>
            </a:r>
            <a:r>
              <a:rPr lang="en-US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ro-RO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-201</a:t>
            </a:r>
            <a:r>
              <a:rPr lang="en-US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o-RO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, împreună cu catedra de limbi</a:t>
            </a:r>
            <a:r>
              <a:rPr lang="en-US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moderne</a:t>
            </a:r>
            <a:r>
              <a:rPr lang="ro-RO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a C.N. „Nicolae Titulescu”, organizăm concursul județean de creație literară în limba engleză, </a:t>
            </a:r>
            <a:r>
              <a:rPr lang="ro-RO" i="1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word</a:t>
            </a:r>
            <a:r>
              <a:rPr lang="ro-RO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și </a:t>
            </a:r>
            <a:r>
              <a:rPr lang="ro-RO" i="1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powerpoint</a:t>
            </a:r>
            <a:r>
              <a:rPr lang="ro-RO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, ”</a:t>
            </a:r>
            <a:r>
              <a:rPr lang="ro-RO" b="1" i="1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Waiting</a:t>
            </a:r>
            <a:r>
              <a:rPr lang="ro-RO" b="1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for Santa</a:t>
            </a:r>
            <a:r>
              <a:rPr lang="ro-RO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”, concurs la care participă echipaje formate din câte 2 elevi, la una din cele două secțiuni:</a:t>
            </a:r>
          </a:p>
          <a:p>
            <a:pPr algn="just">
              <a:buNone/>
            </a:pPr>
            <a:r>
              <a:rPr lang="ro-RO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			Secțiunea I – clasele V-VI;</a:t>
            </a:r>
          </a:p>
          <a:p>
            <a:pPr algn="just">
              <a:buNone/>
            </a:pPr>
            <a:r>
              <a:rPr lang="ro-RO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			Secțiunea II – clasele VII-VIII.</a:t>
            </a:r>
            <a:endParaRPr lang="ro-RO" i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710952"/>
          </a:xfrm>
        </p:spPr>
        <p:txBody>
          <a:bodyPr>
            <a:normAutofit fontScale="90000"/>
          </a:bodyPr>
          <a:lstStyle/>
          <a:p>
            <a:r>
              <a:rPr lang="ro-RO" sz="4400" dirty="0" smtClean="0">
                <a:latin typeface="Times New Roman" pitchFamily="18" charset="0"/>
                <a:cs typeface="Times New Roman" pitchFamily="18" charset="0"/>
              </a:rPr>
              <a:t>  	Concluzie:</a:t>
            </a:r>
            <a:endParaRPr lang="ro-RO" sz="4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stituent conținut 2"/>
          <p:cNvSpPr>
            <a:spLocks noGrp="1"/>
          </p:cNvSpPr>
          <p:nvPr>
            <p:ph idx="1"/>
          </p:nvPr>
        </p:nvSpPr>
        <p:spPr>
          <a:xfrm>
            <a:off x="323528" y="2060848"/>
            <a:ext cx="8229600" cy="4389120"/>
          </a:xfrm>
        </p:spPr>
        <p:txBody>
          <a:bodyPr/>
          <a:lstStyle/>
          <a:p>
            <a:pPr algn="just">
              <a:buNone/>
            </a:pPr>
            <a:r>
              <a:rPr lang="ro-RO" dirty="0" smtClean="0"/>
              <a:t>		</a:t>
            </a:r>
            <a:r>
              <a:rPr lang="ro-RO" sz="3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Am urmărit, ca prin aplicarea la clasă a acestui CDȘ, elevii să înțeleagă că domeniile cunoașterii sunt foarte variate, școala nu poate acoperi totul, dinamica societății este mare, iar ei vor trebui să învețe pe tot parcursul vieții</a:t>
            </a:r>
            <a:r>
              <a:rPr lang="en-US" sz="3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o-RO" sz="3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să culeagă, să utilizeze și să producă informație. </a:t>
            </a:r>
            <a:endParaRPr lang="ro-RO" sz="3400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ctrTitle"/>
          </p:nvPr>
        </p:nvSpPr>
        <p:spPr>
          <a:xfrm>
            <a:off x="571472" y="2357430"/>
            <a:ext cx="7851648" cy="1828800"/>
          </a:xfrm>
        </p:spPr>
        <p:txBody>
          <a:bodyPr>
            <a:normAutofit/>
          </a:bodyPr>
          <a:lstStyle/>
          <a:p>
            <a:pPr algn="ctr"/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Aspecte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generale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privind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elaborarea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CD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Ş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urilor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asetăText 2"/>
          <p:cNvSpPr txBox="1"/>
          <p:nvPr/>
        </p:nvSpPr>
        <p:spPr>
          <a:xfrm>
            <a:off x="5220072" y="5301208"/>
            <a:ext cx="3384376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o-RO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Prof. </a:t>
            </a:r>
            <a:r>
              <a:rPr lang="ro-RO" sz="2000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Andreea</a:t>
            </a:r>
            <a:r>
              <a:rPr lang="ro-RO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 Georgescu</a:t>
            </a:r>
          </a:p>
          <a:p>
            <a:pPr algn="ctr"/>
            <a:r>
              <a:rPr lang="ro-RO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  C.N. ”Nicolae Titulescu”</a:t>
            </a:r>
            <a:endParaRPr lang="ro-RO" dirty="0">
              <a:solidFill>
                <a:schemeClr val="accent3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traiesteromaneste.ro/wp-content/gallery/vrancea/primavara-la-nereju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2" name="Titlu 1"/>
          <p:cNvSpPr>
            <a:spLocks noGrp="1"/>
          </p:cNvSpPr>
          <p:nvPr>
            <p:ph type="title"/>
          </p:nvPr>
        </p:nvSpPr>
        <p:spPr>
          <a:xfrm>
            <a:off x="107504" y="620688"/>
            <a:ext cx="2088232" cy="350912"/>
          </a:xfrm>
        </p:spPr>
        <p:txBody>
          <a:bodyPr>
            <a:normAutofit fontScale="90000"/>
          </a:bodyPr>
          <a:lstStyle/>
          <a:p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Bibliografie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stituent conținut 2"/>
          <p:cNvSpPr>
            <a:spLocks noGrp="1"/>
          </p:cNvSpPr>
          <p:nvPr>
            <p:ph idx="1"/>
          </p:nvPr>
        </p:nvSpPr>
        <p:spPr>
          <a:xfrm>
            <a:off x="0" y="1196752"/>
            <a:ext cx="5941324" cy="781828"/>
          </a:xfrm>
        </p:spPr>
        <p:txBody>
          <a:bodyPr/>
          <a:lstStyle/>
          <a:p>
            <a:pPr>
              <a:buNone/>
            </a:pPr>
            <a:r>
              <a:rPr lang="vi-VN" sz="2000" dirty="0" smtClean="0">
                <a:solidFill>
                  <a:schemeClr val="tx2"/>
                </a:solidFill>
              </a:rPr>
              <a:t>Metodologia privind regimul disciplinelor opţionale </a:t>
            </a:r>
            <a:endParaRPr lang="ro-RO" sz="2000" dirty="0" smtClean="0">
              <a:solidFill>
                <a:schemeClr val="tx2"/>
              </a:solidFill>
            </a:endParaRPr>
          </a:p>
          <a:p>
            <a:pPr>
              <a:buNone/>
            </a:pPr>
            <a:r>
              <a:rPr lang="vi-VN" sz="2000" dirty="0" smtClean="0">
                <a:solidFill>
                  <a:schemeClr val="tx2"/>
                </a:solidFill>
              </a:rPr>
              <a:t>aprobată prin O. M. din 1999.</a:t>
            </a:r>
            <a:endParaRPr lang="en-US" sz="2000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stituent conținut 2"/>
          <p:cNvSpPr>
            <a:spLocks noGrp="1"/>
          </p:cNvSpPr>
          <p:nvPr>
            <p:ph idx="1"/>
          </p:nvPr>
        </p:nvSpPr>
        <p:spPr>
          <a:xfrm>
            <a:off x="0" y="1071546"/>
            <a:ext cx="9144000" cy="5411807"/>
          </a:xfrm>
        </p:spPr>
        <p:txBody>
          <a:bodyPr>
            <a:noAutofit/>
          </a:bodyPr>
          <a:lstStyle/>
          <a:p>
            <a:pPr algn="just"/>
            <a:r>
              <a:rPr lang="en-US" sz="36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Curriculum </a:t>
            </a:r>
            <a:r>
              <a:rPr lang="en-US" sz="36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la </a:t>
            </a:r>
            <a:r>
              <a:rPr lang="en-US" sz="360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decizia</a:t>
            </a:r>
            <a:r>
              <a:rPr lang="en-US" sz="36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şcolii</a:t>
            </a:r>
            <a:r>
              <a:rPr lang="en-US" sz="36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(CDŞ) </a:t>
            </a:r>
            <a:r>
              <a:rPr lang="en-US" sz="360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este</a:t>
            </a:r>
            <a:r>
              <a:rPr lang="en-US" sz="36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ansamblul</a:t>
            </a:r>
            <a:r>
              <a:rPr lang="en-US" sz="36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proceselor</a:t>
            </a:r>
            <a:r>
              <a:rPr lang="en-US" sz="36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educative </a:t>
            </a:r>
            <a:r>
              <a:rPr lang="en-US" sz="360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şi</a:t>
            </a:r>
            <a:r>
              <a:rPr lang="en-US" sz="36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al </a:t>
            </a:r>
            <a:r>
              <a:rPr lang="en-US" sz="3600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experienţelor</a:t>
            </a:r>
            <a:r>
              <a:rPr lang="en-US" sz="36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36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de </a:t>
            </a:r>
            <a:r>
              <a:rPr lang="vi-VN" sz="36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învăţare pe care fiecare şcoală le propune în mod direct elevilor săi în cadrul ofertei </a:t>
            </a:r>
            <a:r>
              <a:rPr lang="vi-VN" sz="36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curriculare</a:t>
            </a:r>
            <a:r>
              <a:rPr lang="en-US" sz="36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36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proprii.</a:t>
            </a:r>
            <a:endParaRPr lang="en-US" sz="3600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endParaRPr lang="en-US" sz="14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vi-VN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36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La nivelul planurilor de învăţământ, CDŞ reprezintă numărul de ore </a:t>
            </a:r>
            <a:r>
              <a:rPr lang="vi-VN" sz="36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alocate şcolii </a:t>
            </a:r>
            <a:r>
              <a:rPr lang="vi-VN" sz="36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pentru</a:t>
            </a:r>
            <a:r>
              <a:rPr lang="en-US" sz="36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construirea</a:t>
            </a:r>
            <a:r>
              <a:rPr lang="en-US" sz="36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propriului</a:t>
            </a:r>
            <a:r>
              <a:rPr lang="en-US" sz="36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proiect</a:t>
            </a:r>
            <a:r>
              <a:rPr lang="en-US" sz="36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curricular.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>
          <a:xfrm>
            <a:off x="357158" y="928670"/>
            <a:ext cx="8229600" cy="1357314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 smtClean="0"/>
              <a:t/>
            </a:r>
            <a:br>
              <a:rPr lang="en-US" b="1" dirty="0" smtClean="0"/>
            </a:br>
            <a:r>
              <a:rPr lang="en-US" b="1" dirty="0" smtClean="0"/>
              <a:t/>
            </a:r>
            <a:br>
              <a:rPr lang="en-US" b="1" dirty="0" smtClean="0"/>
            </a:br>
            <a:r>
              <a:rPr lang="en-US" b="1" dirty="0" smtClean="0"/>
              <a:t/>
            </a:r>
            <a:br>
              <a:rPr lang="en-US" b="1" dirty="0" smtClean="0"/>
            </a:br>
            <a:r>
              <a:rPr lang="en-US" b="1" dirty="0" smtClean="0"/>
              <a:t/>
            </a:r>
            <a:br>
              <a:rPr lang="en-US" b="1" dirty="0" smtClean="0"/>
            </a:br>
            <a:r>
              <a:rPr lang="vi-VN" b="1" dirty="0" smtClean="0">
                <a:latin typeface="+mn-lt"/>
              </a:rPr>
              <a:t>Tipuri de CDŞ </a:t>
            </a:r>
            <a:r>
              <a:rPr lang="en-US" b="1" dirty="0" smtClean="0">
                <a:latin typeface="+mn-lt"/>
              </a:rPr>
              <a:t/>
            </a:r>
            <a:br>
              <a:rPr lang="en-US" b="1" dirty="0" smtClean="0">
                <a:latin typeface="+mn-lt"/>
              </a:rPr>
            </a:br>
            <a:r>
              <a:rPr lang="vi-VN" b="1" dirty="0" smtClean="0">
                <a:latin typeface="+mn-lt"/>
              </a:rPr>
              <a:t> învăţământul obligatoriu</a:t>
            </a:r>
            <a:endParaRPr lang="en-US" dirty="0">
              <a:latin typeface="+mn-lt"/>
            </a:endParaRPr>
          </a:p>
        </p:txBody>
      </p:sp>
      <p:sp>
        <p:nvSpPr>
          <p:cNvPr id="3" name="Substituent conținut 2"/>
          <p:cNvSpPr>
            <a:spLocks noGrp="1"/>
          </p:cNvSpPr>
          <p:nvPr>
            <p:ph idx="1"/>
          </p:nvPr>
        </p:nvSpPr>
        <p:spPr>
          <a:xfrm>
            <a:off x="642910" y="2468880"/>
            <a:ext cx="8229600" cy="4389120"/>
          </a:xfrm>
        </p:spPr>
        <p:txBody>
          <a:bodyPr>
            <a:normAutofit/>
          </a:bodyPr>
          <a:lstStyle/>
          <a:p>
            <a:pPr>
              <a:buNone/>
            </a:pPr>
            <a:endParaRPr lang="en-US" dirty="0" smtClean="0"/>
          </a:p>
          <a:p>
            <a:pPr marL="514350" indent="-514350">
              <a:buAutoNum type="alphaLcPeriod"/>
            </a:pPr>
            <a:r>
              <a:rPr lang="en-US" sz="4800" b="1" dirty="0" smtClean="0"/>
              <a:t> </a:t>
            </a:r>
            <a:r>
              <a:rPr lang="vi-VN" sz="4800" b="1" dirty="0" smtClean="0">
                <a:solidFill>
                  <a:schemeClr val="tx2"/>
                </a:solidFill>
              </a:rPr>
              <a:t>Curriculum aprofundat</a:t>
            </a:r>
            <a:endParaRPr lang="en-US" sz="4800" b="1" dirty="0" smtClean="0">
              <a:solidFill>
                <a:schemeClr val="tx2"/>
              </a:solidFill>
            </a:endParaRPr>
          </a:p>
          <a:p>
            <a:pPr marL="514350" indent="-514350">
              <a:buAutoNum type="alphaLcPeriod"/>
            </a:pPr>
            <a:r>
              <a:rPr lang="en-US" sz="4800" b="1" dirty="0" smtClean="0">
                <a:solidFill>
                  <a:schemeClr val="tx2"/>
                </a:solidFill>
              </a:rPr>
              <a:t> </a:t>
            </a:r>
            <a:r>
              <a:rPr lang="vi-VN" sz="4800" b="1" dirty="0" smtClean="0">
                <a:solidFill>
                  <a:schemeClr val="tx2"/>
                </a:solidFill>
              </a:rPr>
              <a:t>Curriculum extins</a:t>
            </a:r>
            <a:endParaRPr lang="en-US" sz="4800" b="1" dirty="0" smtClean="0">
              <a:solidFill>
                <a:schemeClr val="tx2"/>
              </a:solidFill>
            </a:endParaRPr>
          </a:p>
          <a:p>
            <a:pPr marL="514350" indent="-514350">
              <a:buAutoNum type="alphaLcPeriod"/>
            </a:pPr>
            <a:r>
              <a:rPr lang="en-US" sz="4800" b="1" dirty="0" smtClean="0">
                <a:solidFill>
                  <a:schemeClr val="tx2"/>
                </a:solidFill>
              </a:rPr>
              <a:t> </a:t>
            </a:r>
            <a:r>
              <a:rPr lang="vi-VN" sz="4800" b="1" dirty="0" smtClean="0">
                <a:solidFill>
                  <a:schemeClr val="tx2"/>
                </a:solidFill>
              </a:rPr>
              <a:t>Opţionalul</a:t>
            </a:r>
            <a:endParaRPr lang="en-US" sz="4800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>
          <a:xfrm>
            <a:off x="357158" y="0"/>
            <a:ext cx="8229600" cy="1285852"/>
          </a:xfrm>
        </p:spPr>
        <p:txBody>
          <a:bodyPr>
            <a:normAutofit/>
          </a:bodyPr>
          <a:lstStyle/>
          <a:p>
            <a:pPr algn="ctr"/>
            <a:r>
              <a:rPr lang="vi-VN" sz="4400" b="1" dirty="0" smtClean="0">
                <a:latin typeface="+mn-lt"/>
              </a:rPr>
              <a:t>Tipuri</a:t>
            </a:r>
            <a:r>
              <a:rPr lang="vi-VN" sz="4000" b="1" dirty="0" smtClean="0">
                <a:latin typeface="+mn-lt"/>
              </a:rPr>
              <a:t> de CDŞ</a:t>
            </a:r>
            <a:endParaRPr lang="en-US" sz="4000" dirty="0">
              <a:latin typeface="+mn-lt"/>
            </a:endParaRPr>
          </a:p>
        </p:txBody>
      </p:sp>
      <p:sp>
        <p:nvSpPr>
          <p:cNvPr id="3" name="Substituent conținut 2"/>
          <p:cNvSpPr>
            <a:spLocks noGrp="1"/>
          </p:cNvSpPr>
          <p:nvPr>
            <p:ph idx="1"/>
          </p:nvPr>
        </p:nvSpPr>
        <p:spPr>
          <a:xfrm>
            <a:off x="0" y="1428736"/>
            <a:ext cx="9001156" cy="5214974"/>
          </a:xfrm>
        </p:spPr>
        <p:txBody>
          <a:bodyPr>
            <a:noAutofit/>
          </a:bodyPr>
          <a:lstStyle/>
          <a:p>
            <a:pPr algn="just">
              <a:buNone/>
            </a:pPr>
            <a:r>
              <a:rPr lang="vi-VN" sz="2500" b="1" dirty="0" smtClean="0">
                <a:solidFill>
                  <a:schemeClr val="tx2"/>
                </a:solidFill>
              </a:rPr>
              <a:t>a.</a:t>
            </a:r>
            <a:r>
              <a:rPr lang="en-US" sz="2500" b="1" dirty="0" smtClean="0">
                <a:solidFill>
                  <a:schemeClr val="tx2"/>
                </a:solidFill>
              </a:rPr>
              <a:t> </a:t>
            </a:r>
            <a:r>
              <a:rPr lang="vi-VN" sz="2800" b="1" dirty="0" smtClean="0">
                <a:solidFill>
                  <a:schemeClr val="tx2"/>
                </a:solidFill>
              </a:rPr>
              <a:t>Curriculum aprofundat - reprezintă, pentru învăţământul general, acea formă de CDŞ</a:t>
            </a:r>
            <a:r>
              <a:rPr lang="en-US" sz="2800" b="1" dirty="0" smtClean="0">
                <a:solidFill>
                  <a:schemeClr val="tx2"/>
                </a:solidFill>
              </a:rPr>
              <a:t> </a:t>
            </a:r>
            <a:r>
              <a:rPr lang="vi-VN" sz="2800" dirty="0" smtClean="0">
                <a:solidFill>
                  <a:schemeClr val="tx2"/>
                </a:solidFill>
              </a:rPr>
              <a:t>care urmăreşte aprofundarea obiectivelor de referinţă ale Curriculumului-nucleu prin noi obiective</a:t>
            </a:r>
            <a:r>
              <a:rPr lang="en-US" sz="2800" dirty="0" smtClean="0">
                <a:solidFill>
                  <a:schemeClr val="tx2"/>
                </a:solidFill>
              </a:rPr>
              <a:t> </a:t>
            </a:r>
            <a:r>
              <a:rPr lang="vi-VN" sz="2800" dirty="0" smtClean="0">
                <a:solidFill>
                  <a:schemeClr val="tx2"/>
                </a:solidFill>
              </a:rPr>
              <a:t>de referinţă şi unităţi de conţinut</a:t>
            </a:r>
            <a:r>
              <a:rPr lang="en-US" sz="2800" dirty="0" smtClean="0">
                <a:solidFill>
                  <a:schemeClr val="tx2"/>
                </a:solidFill>
              </a:rPr>
              <a:t>,</a:t>
            </a:r>
            <a:r>
              <a:rPr lang="vi-VN" sz="2800" dirty="0" smtClean="0">
                <a:solidFill>
                  <a:schemeClr val="tx2"/>
                </a:solidFill>
              </a:rPr>
              <a:t> în numărul maxim de ore prevăzut în plaja orară a unei discipline. </a:t>
            </a:r>
          </a:p>
          <a:p>
            <a:pPr algn="just">
              <a:buNone/>
            </a:pPr>
            <a:r>
              <a:rPr lang="vi-VN" sz="2800" b="1" dirty="0" smtClean="0">
                <a:solidFill>
                  <a:schemeClr val="tx2"/>
                </a:solidFill>
              </a:rPr>
              <a:t>b.</a:t>
            </a:r>
            <a:r>
              <a:rPr lang="en-US" sz="2800" b="1" dirty="0" smtClean="0">
                <a:solidFill>
                  <a:schemeClr val="tx2"/>
                </a:solidFill>
              </a:rPr>
              <a:t>   </a:t>
            </a:r>
            <a:r>
              <a:rPr lang="vi-VN" sz="2800" b="1" dirty="0" smtClean="0">
                <a:solidFill>
                  <a:schemeClr val="tx2"/>
                </a:solidFill>
              </a:rPr>
              <a:t>Curriculum extins - reprezintă, pentru învăţământul general, acea formă de CDŞ </a:t>
            </a:r>
            <a:r>
              <a:rPr lang="vi-VN" sz="2800" dirty="0" smtClean="0">
                <a:solidFill>
                  <a:schemeClr val="tx2"/>
                </a:solidFill>
              </a:rPr>
              <a:t>care</a:t>
            </a:r>
            <a:r>
              <a:rPr lang="en-US" sz="2800" dirty="0" smtClean="0">
                <a:solidFill>
                  <a:schemeClr val="tx2"/>
                </a:solidFill>
              </a:rPr>
              <a:t> </a:t>
            </a:r>
            <a:r>
              <a:rPr lang="vi-VN" sz="2800" dirty="0" smtClean="0">
                <a:solidFill>
                  <a:schemeClr val="tx2"/>
                </a:solidFill>
              </a:rPr>
              <a:t>urmăreşte extinderea obiectivelor şi a conţinuturilor din Curriculumul-nucleu prin noi obiective de</a:t>
            </a:r>
            <a:r>
              <a:rPr lang="en-US" sz="2800" dirty="0" smtClean="0">
                <a:solidFill>
                  <a:schemeClr val="tx2"/>
                </a:solidFill>
              </a:rPr>
              <a:t> </a:t>
            </a:r>
            <a:r>
              <a:rPr lang="vi-VN" sz="2800" dirty="0" smtClean="0">
                <a:solidFill>
                  <a:schemeClr val="tx2"/>
                </a:solidFill>
              </a:rPr>
              <a:t>referinţă şi noi unităţi de conţinut, în numărul maxim de ore prevăzut în plaja orară a unei</a:t>
            </a:r>
            <a:r>
              <a:rPr lang="en-US" sz="2800" dirty="0" smtClean="0">
                <a:solidFill>
                  <a:schemeClr val="tx2"/>
                </a:solidFill>
              </a:rPr>
              <a:t> discipline. 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vi-VN" sz="4800" b="1" dirty="0" smtClean="0">
                <a:latin typeface="+mn-lt"/>
              </a:rPr>
              <a:t>Tipuri de CDŞ</a:t>
            </a:r>
            <a:endParaRPr lang="en-US" sz="4800" dirty="0">
              <a:latin typeface="+mn-lt"/>
            </a:endParaRPr>
          </a:p>
        </p:txBody>
      </p:sp>
      <p:sp>
        <p:nvSpPr>
          <p:cNvPr id="3" name="Substituent conținut 2"/>
          <p:cNvSpPr>
            <a:spLocks noGrp="1"/>
          </p:cNvSpPr>
          <p:nvPr>
            <p:ph idx="1"/>
          </p:nvPr>
        </p:nvSpPr>
        <p:spPr>
          <a:xfrm>
            <a:off x="0" y="2214554"/>
            <a:ext cx="8858280" cy="4110046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en-US" sz="3400" b="1" dirty="0" smtClean="0">
                <a:solidFill>
                  <a:schemeClr val="tx2"/>
                </a:solidFill>
              </a:rPr>
              <a:t>	   </a:t>
            </a:r>
            <a:r>
              <a:rPr lang="vi-VN" sz="3400" b="1" dirty="0" smtClean="0">
                <a:solidFill>
                  <a:schemeClr val="tx2"/>
                </a:solidFill>
              </a:rPr>
              <a:t>Opţionalul - reprezintă, pentru învăţământul obligatoriu, acea varietate de CDŞ ce constă</a:t>
            </a:r>
            <a:r>
              <a:rPr lang="en-US" sz="3400" b="1" dirty="0" smtClean="0">
                <a:solidFill>
                  <a:schemeClr val="tx2"/>
                </a:solidFill>
              </a:rPr>
              <a:t> </a:t>
            </a:r>
            <a:r>
              <a:rPr lang="vi-VN" sz="3400" b="1" dirty="0" smtClean="0">
                <a:solidFill>
                  <a:schemeClr val="tx2"/>
                </a:solidFill>
              </a:rPr>
              <a:t>într-o nouă disciplină şcolară; aceasta presupune elaborarea în şcoală a unei programe cu obiective</a:t>
            </a:r>
            <a:r>
              <a:rPr lang="en-US" sz="3400" b="1" dirty="0" smtClean="0">
                <a:solidFill>
                  <a:schemeClr val="tx2"/>
                </a:solidFill>
              </a:rPr>
              <a:t> </a:t>
            </a:r>
            <a:r>
              <a:rPr lang="it-IT" sz="3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şi conţinuturi noi, diferite de acelea existente în programele de trunchi comun.</a:t>
            </a:r>
            <a:endParaRPr lang="en-US" sz="3400" b="1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>
          <a:xfrm>
            <a:off x="571472" y="571480"/>
            <a:ext cx="8229600" cy="1643074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 smtClean="0"/>
              <a:t/>
            </a:r>
            <a:br>
              <a:rPr lang="en-US" b="1" dirty="0" smtClean="0"/>
            </a:br>
            <a:r>
              <a:rPr lang="en-US" b="1" dirty="0" smtClean="0"/>
              <a:t/>
            </a:r>
            <a:br>
              <a:rPr lang="en-US" b="1" dirty="0" smtClean="0"/>
            </a:br>
            <a:r>
              <a:rPr lang="en-US" b="1" dirty="0" smtClean="0"/>
              <a:t/>
            </a:r>
            <a:br>
              <a:rPr lang="en-US" b="1" dirty="0" smtClean="0"/>
            </a:br>
            <a:r>
              <a:rPr lang="en-US" b="1" dirty="0" smtClean="0"/>
              <a:t/>
            </a:r>
            <a:br>
              <a:rPr lang="en-US" b="1" dirty="0" smtClean="0"/>
            </a:br>
            <a:r>
              <a:rPr lang="en-US" b="1" dirty="0" smtClean="0"/>
              <a:t/>
            </a:r>
            <a:br>
              <a:rPr lang="en-US" b="1" dirty="0" smtClean="0"/>
            </a:br>
            <a:r>
              <a:rPr lang="en-US" b="1" dirty="0" smtClean="0"/>
              <a:t/>
            </a:r>
            <a:br>
              <a:rPr lang="en-US" b="1" dirty="0" smtClean="0"/>
            </a:br>
            <a:r>
              <a:rPr lang="en-US" b="1" dirty="0" smtClean="0"/>
              <a:t/>
            </a:r>
            <a:br>
              <a:rPr lang="en-US" b="1" dirty="0" smtClean="0"/>
            </a:br>
            <a:r>
              <a:rPr lang="en-US" b="1" dirty="0" smtClean="0"/>
              <a:t/>
            </a:r>
            <a:br>
              <a:rPr lang="en-US" b="1" dirty="0" smtClean="0"/>
            </a:br>
            <a:r>
              <a:rPr lang="en-US" b="1" dirty="0" smtClean="0"/>
              <a:t/>
            </a:r>
            <a:br>
              <a:rPr lang="en-US" b="1" dirty="0" smtClean="0"/>
            </a:br>
            <a:r>
              <a:rPr lang="en-US" b="1" dirty="0" smtClean="0"/>
              <a:t/>
            </a:r>
            <a:br>
              <a:rPr lang="en-US" b="1" dirty="0" smtClean="0"/>
            </a:br>
            <a:r>
              <a:rPr lang="en-US" b="1" dirty="0" smtClean="0"/>
              <a:t/>
            </a:r>
            <a:br>
              <a:rPr lang="en-US" b="1" dirty="0" smtClean="0"/>
            </a:br>
            <a:r>
              <a:rPr lang="en-US" b="1" dirty="0" smtClean="0"/>
              <a:t/>
            </a:r>
            <a:br>
              <a:rPr lang="en-US" b="1" dirty="0" smtClean="0"/>
            </a:br>
            <a:r>
              <a:rPr lang="en-US" b="1" dirty="0" smtClean="0"/>
              <a:t/>
            </a:r>
            <a:br>
              <a:rPr lang="en-US" b="1" dirty="0" smtClean="0"/>
            </a:br>
            <a:r>
              <a:rPr lang="en-US" b="1" dirty="0" smtClean="0"/>
              <a:t/>
            </a:r>
            <a:br>
              <a:rPr lang="en-US" b="1" dirty="0" smtClean="0"/>
            </a:br>
            <a:r>
              <a:rPr lang="vi-VN" b="1" dirty="0" smtClean="0">
                <a:latin typeface="+mn-lt"/>
              </a:rPr>
              <a:t>Tipuri de CDŞ</a:t>
            </a:r>
            <a:r>
              <a:rPr lang="en-US" b="1" dirty="0" smtClean="0">
                <a:latin typeface="+mn-lt"/>
              </a:rPr>
              <a:t/>
            </a:r>
            <a:br>
              <a:rPr lang="en-US" b="1" dirty="0" smtClean="0">
                <a:latin typeface="+mn-lt"/>
              </a:rPr>
            </a:br>
            <a:r>
              <a:rPr lang="vi-VN" b="1" dirty="0" smtClean="0">
                <a:latin typeface="+mn-lt"/>
              </a:rPr>
              <a:t> învăţământul liceal</a:t>
            </a:r>
            <a:endParaRPr lang="en-US" dirty="0">
              <a:latin typeface="+mn-lt"/>
            </a:endParaRPr>
          </a:p>
        </p:txBody>
      </p:sp>
      <p:sp>
        <p:nvSpPr>
          <p:cNvPr id="3" name="Substituent conținut 2"/>
          <p:cNvSpPr>
            <a:spLocks noGrp="1"/>
          </p:cNvSpPr>
          <p:nvPr>
            <p:ph idx="1"/>
          </p:nvPr>
        </p:nvSpPr>
        <p:spPr>
          <a:xfrm>
            <a:off x="714348" y="2714620"/>
            <a:ext cx="8229600" cy="4389120"/>
          </a:xfrm>
        </p:spPr>
        <p:txBody>
          <a:bodyPr>
            <a:normAutofit/>
          </a:bodyPr>
          <a:lstStyle/>
          <a:p>
            <a:r>
              <a:rPr lang="en-US" sz="4000" b="1" dirty="0" smtClean="0">
                <a:solidFill>
                  <a:schemeClr val="tx2"/>
                </a:solidFill>
              </a:rPr>
              <a:t> </a:t>
            </a:r>
            <a:r>
              <a:rPr lang="vi-VN" sz="4000" b="1" dirty="0" smtClean="0">
                <a:solidFill>
                  <a:schemeClr val="tx2"/>
                </a:solidFill>
              </a:rPr>
              <a:t>Opţional de aprofundare </a:t>
            </a:r>
            <a:endParaRPr lang="en-US" sz="4000" b="1" dirty="0" smtClean="0">
              <a:solidFill>
                <a:schemeClr val="tx2"/>
              </a:solidFill>
            </a:endParaRPr>
          </a:p>
          <a:p>
            <a:r>
              <a:rPr lang="en-US" sz="4000" b="1" dirty="0" smtClean="0">
                <a:solidFill>
                  <a:schemeClr val="tx2"/>
                </a:solidFill>
              </a:rPr>
              <a:t> </a:t>
            </a:r>
            <a:r>
              <a:rPr lang="vi-VN" sz="4000" b="1" dirty="0" smtClean="0">
                <a:solidFill>
                  <a:schemeClr val="tx2"/>
                </a:solidFill>
              </a:rPr>
              <a:t>Opţional de extindere </a:t>
            </a:r>
            <a:endParaRPr lang="en-US" sz="4000" b="1" dirty="0" smtClean="0">
              <a:solidFill>
                <a:schemeClr val="tx2"/>
              </a:solidFill>
            </a:endParaRPr>
          </a:p>
          <a:p>
            <a:r>
              <a:rPr lang="en-US" sz="4000" b="1" dirty="0" smtClean="0">
                <a:solidFill>
                  <a:schemeClr val="tx2"/>
                </a:solidFill>
              </a:rPr>
              <a:t> </a:t>
            </a:r>
            <a:r>
              <a:rPr lang="vi-VN" sz="4000" b="1" dirty="0" smtClean="0">
                <a:solidFill>
                  <a:schemeClr val="tx2"/>
                </a:solidFill>
              </a:rPr>
              <a:t>Opţional preluat din trunchiul comun al altor discipline</a:t>
            </a:r>
            <a:endParaRPr lang="vi-VN" sz="4000" dirty="0" smtClean="0">
              <a:solidFill>
                <a:schemeClr val="tx2"/>
              </a:solidFill>
            </a:endParaRPr>
          </a:p>
          <a:p>
            <a:r>
              <a:rPr lang="en-US" sz="4000" b="1" dirty="0" smtClean="0">
                <a:solidFill>
                  <a:schemeClr val="tx2"/>
                </a:solidFill>
              </a:rPr>
              <a:t> </a:t>
            </a:r>
            <a:r>
              <a:rPr lang="vi-VN" sz="4000" b="1" dirty="0" smtClean="0">
                <a:solidFill>
                  <a:schemeClr val="tx2"/>
                </a:solidFill>
              </a:rPr>
              <a:t>Opţional ca disciplină nouă</a:t>
            </a:r>
            <a:endParaRPr lang="en-US" sz="4000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>
          <a:xfrm>
            <a:off x="428596" y="357166"/>
            <a:ext cx="8229600" cy="1000132"/>
          </a:xfrm>
        </p:spPr>
        <p:txBody>
          <a:bodyPr>
            <a:normAutofit/>
          </a:bodyPr>
          <a:lstStyle/>
          <a:p>
            <a:pPr algn="ctr"/>
            <a:r>
              <a:rPr lang="vi-VN" sz="4400" b="1" dirty="0" smtClean="0">
                <a:latin typeface="+mn-lt"/>
              </a:rPr>
              <a:t>Tipuri de CDŞ</a:t>
            </a:r>
            <a:endParaRPr lang="en-US" sz="4400" dirty="0">
              <a:latin typeface="+mn-lt"/>
            </a:endParaRPr>
          </a:p>
        </p:txBody>
      </p:sp>
      <p:sp>
        <p:nvSpPr>
          <p:cNvPr id="3" name="Substituent conținut 2"/>
          <p:cNvSpPr>
            <a:spLocks noGrp="1"/>
          </p:cNvSpPr>
          <p:nvPr>
            <p:ph idx="1"/>
          </p:nvPr>
        </p:nvSpPr>
        <p:spPr>
          <a:xfrm>
            <a:off x="214282" y="1357298"/>
            <a:ext cx="8715436" cy="5500702"/>
          </a:xfrm>
        </p:spPr>
        <p:txBody>
          <a:bodyPr>
            <a:noAutofit/>
          </a:bodyPr>
          <a:lstStyle/>
          <a:p>
            <a:pPr algn="just"/>
            <a:r>
              <a:rPr lang="vi-VN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Opţional</a:t>
            </a:r>
            <a:r>
              <a:rPr lang="en-US" b="1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ul</a:t>
            </a:r>
            <a:r>
              <a:rPr lang="vi-VN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de aprofundare - reprezintă acel tip de CDŞ derivat dintr-o disciplină studiată în</a:t>
            </a:r>
            <a:r>
              <a:rPr lang="en-US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trunchiul comun</a:t>
            </a:r>
            <a:r>
              <a:rPr lang="vi-VN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, care urmăreşte </a:t>
            </a:r>
            <a:r>
              <a:rPr lang="vi-VN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aprofundarea obiectivelor/competenţelor din curriculumul-nucleu</a:t>
            </a:r>
            <a:r>
              <a:rPr lang="en-US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it-IT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prin noi conţinuturi propuse la nivelul şcolii (sau a acelora marcate cu asterisc, în cazul </a:t>
            </a:r>
            <a:r>
              <a:rPr lang="vi-VN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specializărilor care nu le parcurg în mod obligatoriu la trunchiul comun).</a:t>
            </a:r>
            <a:endParaRPr lang="en-US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endParaRPr lang="vi-VN" sz="500" dirty="0" smtClean="0">
              <a:solidFill>
                <a:schemeClr val="tx2"/>
              </a:solidFill>
            </a:endParaRPr>
          </a:p>
          <a:p>
            <a:pPr algn="just"/>
            <a:r>
              <a:rPr lang="vi-VN" b="1" dirty="0" smtClean="0">
                <a:solidFill>
                  <a:schemeClr val="tx2"/>
                </a:solidFill>
              </a:rPr>
              <a:t>Opţional</a:t>
            </a:r>
            <a:r>
              <a:rPr lang="en-US" b="1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ul</a:t>
            </a:r>
            <a:r>
              <a:rPr lang="vi-VN" b="1" dirty="0" smtClean="0">
                <a:solidFill>
                  <a:schemeClr val="tx2"/>
                </a:solidFill>
              </a:rPr>
              <a:t> de extindere - reprezintă acel tip de CDŞ derivat dintr-o disciplina studiată în</a:t>
            </a:r>
            <a:r>
              <a:rPr lang="en-US" b="1" dirty="0" smtClean="0">
                <a:solidFill>
                  <a:schemeClr val="tx2"/>
                </a:solidFill>
              </a:rPr>
              <a:t> </a:t>
            </a:r>
            <a:r>
              <a:rPr lang="vi-VN" b="1" dirty="0" smtClean="0">
                <a:solidFill>
                  <a:schemeClr val="tx2"/>
                </a:solidFill>
              </a:rPr>
              <a:t>trunchiul comun</a:t>
            </a:r>
            <a:r>
              <a:rPr lang="vi-VN" dirty="0" smtClean="0">
                <a:solidFill>
                  <a:schemeClr val="tx2"/>
                </a:solidFill>
              </a:rPr>
              <a:t>, care urmăreşte </a:t>
            </a:r>
            <a:r>
              <a:rPr lang="vi-VN" i="1" dirty="0" smtClean="0">
                <a:solidFill>
                  <a:schemeClr val="tx2"/>
                </a:solidFill>
              </a:rPr>
              <a:t>extinderea obiectivelor-cadru/competenţelor generale din</a:t>
            </a:r>
            <a:r>
              <a:rPr lang="en-US" i="1" dirty="0" smtClean="0">
                <a:solidFill>
                  <a:schemeClr val="tx2"/>
                </a:solidFill>
              </a:rPr>
              <a:t> </a:t>
            </a:r>
            <a:r>
              <a:rPr lang="vi-VN" dirty="0" smtClean="0">
                <a:solidFill>
                  <a:schemeClr val="tx2"/>
                </a:solidFill>
              </a:rPr>
              <a:t>curriculumul-nucleu prin noi obiective de referinţă/competenţe specifice şi noi conţinuturi definite</a:t>
            </a:r>
            <a:r>
              <a:rPr lang="en-US" dirty="0" smtClean="0">
                <a:solidFill>
                  <a:schemeClr val="tx2"/>
                </a:solidFill>
              </a:rPr>
              <a:t> </a:t>
            </a:r>
            <a:r>
              <a:rPr lang="en-US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la </a:t>
            </a:r>
            <a:r>
              <a:rPr lang="en-US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nivelul</a:t>
            </a:r>
            <a:r>
              <a:rPr lang="en-US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şcolii</a:t>
            </a:r>
            <a:r>
              <a:rPr lang="en-US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en-US" sz="2400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>
          <a:xfrm>
            <a:off x="500034" y="500042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vi-VN" sz="4400" b="1" dirty="0" smtClean="0">
                <a:latin typeface="+mn-lt"/>
              </a:rPr>
              <a:t>Tipuri de CDŞ</a:t>
            </a:r>
            <a:endParaRPr lang="en-US" sz="4400" dirty="0">
              <a:latin typeface="+mn-lt"/>
            </a:endParaRPr>
          </a:p>
        </p:txBody>
      </p:sp>
      <p:sp>
        <p:nvSpPr>
          <p:cNvPr id="3" name="Substituent conținut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algn="just">
              <a:lnSpc>
                <a:spcPct val="110000"/>
              </a:lnSpc>
              <a:spcBef>
                <a:spcPts val="624"/>
              </a:spcBef>
            </a:pPr>
            <a:r>
              <a:rPr lang="vi-VN" sz="3000" b="1" dirty="0" smtClean="0">
                <a:solidFill>
                  <a:schemeClr val="tx2"/>
                </a:solidFill>
              </a:rPr>
              <a:t>Opţional</a:t>
            </a:r>
            <a:r>
              <a:rPr lang="en-US" sz="3000" b="1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ul</a:t>
            </a:r>
            <a:r>
              <a:rPr lang="vi-VN" sz="3000" b="1" dirty="0" smtClean="0">
                <a:solidFill>
                  <a:schemeClr val="tx2"/>
                </a:solidFill>
              </a:rPr>
              <a:t> preluat din trunchiul comun al altor discipline - reprezintă acel tip de CDŞ</a:t>
            </a:r>
            <a:r>
              <a:rPr lang="en-US" sz="3000" b="1" dirty="0" smtClean="0">
                <a:solidFill>
                  <a:schemeClr val="tx2"/>
                </a:solidFill>
              </a:rPr>
              <a:t> </a:t>
            </a:r>
            <a:r>
              <a:rPr lang="vi-VN" sz="3000" dirty="0" smtClean="0">
                <a:solidFill>
                  <a:schemeClr val="tx2"/>
                </a:solidFill>
              </a:rPr>
              <a:t>generat prin parcurgerea unei programe care este obligatorie pentru anumite specializări şi care</a:t>
            </a:r>
            <a:r>
              <a:rPr lang="en-US" sz="3000" dirty="0" smtClean="0">
                <a:solidFill>
                  <a:schemeClr val="tx2"/>
                </a:solidFill>
              </a:rPr>
              <a:t> </a:t>
            </a:r>
            <a:r>
              <a:rPr lang="vi-VN" sz="3000" dirty="0" smtClean="0">
                <a:solidFill>
                  <a:schemeClr val="tx2"/>
                </a:solidFill>
              </a:rPr>
              <a:t>poate fi parcursă în cadrul orelor de CDŞ la acele specializări unde disciplina respectivă nu este</a:t>
            </a:r>
            <a:r>
              <a:rPr lang="en-US" sz="3000" dirty="0" smtClean="0">
                <a:solidFill>
                  <a:schemeClr val="tx2"/>
                </a:solidFill>
              </a:rPr>
              <a:t> </a:t>
            </a:r>
            <a:r>
              <a:rPr lang="vi-VN" sz="3000" dirty="0" smtClean="0">
                <a:solidFill>
                  <a:schemeClr val="tx2"/>
                </a:solidFill>
              </a:rPr>
              <a:t>inclusă în trunchiul comun.</a:t>
            </a:r>
            <a:endParaRPr lang="en-US" sz="3000" dirty="0" smtClean="0">
              <a:solidFill>
                <a:schemeClr val="tx2"/>
              </a:solidFill>
            </a:endParaRPr>
          </a:p>
          <a:p>
            <a:pPr algn="just">
              <a:buNone/>
            </a:pPr>
            <a:endParaRPr lang="vi-VN" sz="3000" dirty="0" smtClean="0">
              <a:solidFill>
                <a:schemeClr val="tx2"/>
              </a:solidFill>
            </a:endParaRPr>
          </a:p>
          <a:p>
            <a:pPr algn="just">
              <a:lnSpc>
                <a:spcPct val="120000"/>
              </a:lnSpc>
              <a:spcBef>
                <a:spcPts val="624"/>
              </a:spcBef>
            </a:pPr>
            <a:r>
              <a:rPr lang="vi-VN" sz="30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Opţional</a:t>
            </a:r>
            <a:r>
              <a:rPr lang="en-US" sz="3000" b="1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ul</a:t>
            </a:r>
            <a:r>
              <a:rPr lang="vi-VN" sz="30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3000" b="1" dirty="0" smtClean="0">
                <a:solidFill>
                  <a:schemeClr val="tx2"/>
                </a:solidFill>
              </a:rPr>
              <a:t>ca disciplină nouă - constă într-un nou obiect de studiu, în afara acelora</a:t>
            </a:r>
            <a:r>
              <a:rPr lang="en-US" sz="3000" b="1" dirty="0" smtClean="0">
                <a:solidFill>
                  <a:schemeClr val="tx2"/>
                </a:solidFill>
              </a:rPr>
              <a:t>  </a:t>
            </a:r>
            <a:r>
              <a:rPr lang="it-IT" sz="3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prevăzute în trunchiul comun la un anumit profil şi specializare.</a:t>
            </a:r>
            <a:endParaRPr lang="en-US" sz="3000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ux">
  <a:themeElements>
    <a:clrScheme name="Flux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ux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ux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758</TotalTime>
  <Words>940</Words>
  <Application>Microsoft Office PowerPoint</Application>
  <PresentationFormat>On-screen Show (4:3)</PresentationFormat>
  <Paragraphs>105</Paragraphs>
  <Slides>20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1" baseType="lpstr">
      <vt:lpstr>Flux</vt:lpstr>
      <vt:lpstr>Cercul pedagogic al profesorilor de informatică din județul Dolj </vt:lpstr>
      <vt:lpstr>Aspecte generale privind elaborarea CDŞ-urilor</vt:lpstr>
      <vt:lpstr>PowerPoint Presentation</vt:lpstr>
      <vt:lpstr>    Tipuri de CDŞ   învăţământul obligatoriu</vt:lpstr>
      <vt:lpstr>Tipuri de CDŞ</vt:lpstr>
      <vt:lpstr>Tipuri de CDŞ</vt:lpstr>
      <vt:lpstr>              Tipuri de CDŞ  învăţământul liceal</vt:lpstr>
      <vt:lpstr>Tipuri de CDŞ</vt:lpstr>
      <vt:lpstr>Tipuri de CDŞ</vt:lpstr>
      <vt:lpstr>STRUCTURA STANDARD A PROGRAMEI Pentru învăţământ preşcolar </vt:lpstr>
      <vt:lpstr>STRUCTURA STANDARD A PROGRAMEI  Pentru clasele II-IV </vt:lpstr>
      <vt:lpstr>STRUCTURA STANDARD A PROGRAMEI  Pentru clasa pregătitoare,clasa I şi clasele V-XII </vt:lpstr>
      <vt:lpstr>  MISIUNEA ŞCOLII</vt:lpstr>
      <vt:lpstr>PowerPoint Presentation</vt:lpstr>
      <vt:lpstr>PowerPoint Presentation</vt:lpstr>
      <vt:lpstr>Concepte de bază ale  tehnologiei informaţiei</vt:lpstr>
      <vt:lpstr>Concepte de bază ale  tehnologiei informaţiei</vt:lpstr>
      <vt:lpstr>Concursul judeţean  ”Waiting for Santa”</vt:lpstr>
      <vt:lpstr>   Concluzie:</vt:lpstr>
      <vt:lpstr>Bibliografie: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Diapozitivul 1</dc:title>
  <dc:creator>andreea</dc:creator>
  <cp:lastModifiedBy>Marilena Ionescu</cp:lastModifiedBy>
  <cp:revision>93</cp:revision>
  <dcterms:created xsi:type="dcterms:W3CDTF">2015-02-16T08:35:51Z</dcterms:created>
  <dcterms:modified xsi:type="dcterms:W3CDTF">2015-02-25T19:23:59Z</dcterms:modified>
</cp:coreProperties>
</file>